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2" r:id="rId5"/>
    <p:sldMasterId id="2147484237" r:id="rId6"/>
  </p:sldMasterIdLst>
  <p:notesMasterIdLst>
    <p:notesMasterId r:id="rId38"/>
  </p:notesMasterIdLst>
  <p:handoutMasterIdLst>
    <p:handoutMasterId r:id="rId39"/>
  </p:handoutMasterIdLst>
  <p:sldIdLst>
    <p:sldId id="1134" r:id="rId7"/>
    <p:sldId id="1135" r:id="rId8"/>
    <p:sldId id="1136" r:id="rId9"/>
    <p:sldId id="1129" r:id="rId10"/>
    <p:sldId id="1110" r:id="rId11"/>
    <p:sldId id="1111" r:id="rId12"/>
    <p:sldId id="1112" r:id="rId13"/>
    <p:sldId id="1133" r:id="rId14"/>
    <p:sldId id="1130" r:id="rId15"/>
    <p:sldId id="1131" r:id="rId16"/>
    <p:sldId id="1115" r:id="rId17"/>
    <p:sldId id="1116" r:id="rId18"/>
    <p:sldId id="1118" r:id="rId19"/>
    <p:sldId id="1119" r:id="rId20"/>
    <p:sldId id="1137" r:id="rId21"/>
    <p:sldId id="1140" r:id="rId22"/>
    <p:sldId id="1142" r:id="rId23"/>
    <p:sldId id="1143" r:id="rId24"/>
    <p:sldId id="1145" r:id="rId25"/>
    <p:sldId id="1148" r:id="rId26"/>
    <p:sldId id="1149" r:id="rId27"/>
    <p:sldId id="1151" r:id="rId28"/>
    <p:sldId id="1138" r:id="rId29"/>
    <p:sldId id="1120" r:id="rId30"/>
    <p:sldId id="1132" r:id="rId31"/>
    <p:sldId id="1121" r:id="rId32"/>
    <p:sldId id="1122" r:id="rId33"/>
    <p:sldId id="1123" r:id="rId34"/>
    <p:sldId id="1124" r:id="rId35"/>
    <p:sldId id="1125" r:id="rId36"/>
    <p:sldId id="1126"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layouts - Product as the lead brand, Microsoft endorsed" id="{33190A15-43F5-4CC9-8701-15A70A24A2E5}">
          <p14:sldIdLst>
            <p14:sldId id="1134"/>
            <p14:sldId id="1135"/>
          </p14:sldIdLst>
        </p14:section>
        <p14:section name="Data binding" id="{174FBD6D-0A50-4807-833B-7A71192CEE44}">
          <p14:sldIdLst>
            <p14:sldId id="1136"/>
            <p14:sldId id="1129"/>
            <p14:sldId id="1110"/>
            <p14:sldId id="1111"/>
            <p14:sldId id="1112"/>
            <p14:sldId id="1133"/>
            <p14:sldId id="1130"/>
            <p14:sldId id="1131"/>
            <p14:sldId id="1115"/>
            <p14:sldId id="1116"/>
            <p14:sldId id="1118"/>
            <p14:sldId id="1119"/>
          </p14:sldIdLst>
        </p14:section>
        <p14:section name="Compiled binding" id="{382D1D35-CC36-471B-9703-BDB22DAB6E2D}">
          <p14:sldIdLst>
            <p14:sldId id="1137"/>
            <p14:sldId id="1140"/>
            <p14:sldId id="1142"/>
            <p14:sldId id="1143"/>
            <p14:sldId id="1145"/>
            <p14:sldId id="1148"/>
            <p14:sldId id="1149"/>
            <p14:sldId id="1151"/>
            <p14:sldId id="1138"/>
          </p14:sldIdLst>
        </p14:section>
        <p14:section name="Design-time data" id="{B3ED5555-4F6D-4D96-AAAE-D9C8F713B4FB}">
          <p14:sldIdLst>
            <p14:sldId id="1120"/>
            <p14:sldId id="1132"/>
            <p14:sldId id="1121"/>
            <p14:sldId id="1122"/>
            <p14:sldId id="1123"/>
            <p14:sldId id="1124"/>
            <p14:sldId id="1125"/>
          </p14:sldIdLst>
        </p14:section>
        <p14:section name="Closing" id="{6954AB1B-C391-44ED-A517-0F2F7AE2906F}">
          <p14:sldIdLst>
            <p14:sldId id="11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 id="2" name="Kraig Brockschmidt" initials="KB" lastIdx="20" clrIdx="2">
    <p:extLst>
      <p:ext uri="{19B8F6BF-5375-455C-9EA6-DF929625EA0E}">
        <p15:presenceInfo xmlns:p15="http://schemas.microsoft.com/office/powerpoint/2012/main" userId="S-1-5-21-2127521184-1604012920-1887927527-5604256" providerId="AD"/>
      </p:ext>
    </p:extLst>
  </p:cmAuthor>
  <p:cmAuthor id="3" name="Mike Taulty" initials="MT" lastIdx="23" clrIdx="3">
    <p:extLst>
      <p:ext uri="{19B8F6BF-5375-455C-9EA6-DF929625EA0E}">
        <p15:presenceInfo xmlns:p15="http://schemas.microsoft.com/office/powerpoint/2012/main" userId="S-1-5-21-1721254763-462695806-1538882281-93706" providerId="AD"/>
      </p:ext>
    </p:extLst>
  </p:cmAuthor>
  <p:cmAuthor id="4" name="Andy Wigley" initials="AW [2]" lastIdx="4" clrIdx="4">
    <p:extLst>
      <p:ext uri="{19B8F6BF-5375-455C-9EA6-DF929625EA0E}">
        <p15:presenceInfo xmlns:p15="http://schemas.microsoft.com/office/powerpoint/2012/main" userId="b36de4dd5a9179a1" providerId="Windows Live"/>
      </p:ext>
    </p:extLst>
  </p:cmAuthor>
  <p:cmAuthor id="5" name="Nick Randolph" initials="NR" lastIdx="15" clrIdx="5">
    <p:extLst>
      <p:ext uri="{19B8F6BF-5375-455C-9EA6-DF929625EA0E}">
        <p15:presenceInfo xmlns:p15="http://schemas.microsoft.com/office/powerpoint/2012/main" userId="a270cf86f32a8961" providerId="Windows Live"/>
      </p:ext>
    </p:extLst>
  </p:cmAuthor>
  <p:cmAuthor id="6" name="Rajen Kishna" initials="RK" lastIdx="14" clrIdx="6">
    <p:extLst>
      <p:ext uri="{19B8F6BF-5375-455C-9EA6-DF929625EA0E}">
        <p15:presenceInfo xmlns:p15="http://schemas.microsoft.com/office/powerpoint/2012/main" userId="S-1-5-21-1721254763-462695806-1538882281-29151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00"/>
    <a:srgbClr val="505050"/>
    <a:srgbClr val="0072C6"/>
    <a:srgbClr val="FFFFFF"/>
    <a:srgbClr val="CC00CC"/>
    <a:srgbClr val="00FFFF"/>
    <a:srgbClr val="D2D2D2"/>
    <a:srgbClr val="96969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440" autoAdjust="0"/>
  </p:normalViewPr>
  <p:slideViewPr>
    <p:cSldViewPr>
      <p:cViewPr varScale="1">
        <p:scale>
          <a:sx n="84" d="100"/>
          <a:sy n="84" d="100"/>
        </p:scale>
        <p:origin x="1488" y="78"/>
      </p:cViewPr>
      <p:guideLst/>
    </p:cSldViewPr>
  </p:slideViewPr>
  <p:notesTextViewPr>
    <p:cViewPr>
      <p:scale>
        <a:sx n="100" d="100"/>
        <a:sy n="100" d="100"/>
      </p:scale>
      <p:origin x="0" y="0"/>
    </p:cViewPr>
  </p:notesTextViewPr>
  <p:sorterViewPr>
    <p:cViewPr varScale="1">
      <p:scale>
        <a:sx n="1" d="1"/>
        <a:sy n="1" d="1"/>
      </p:scale>
      <p:origin x="0" y="-2890"/>
    </p:cViewPr>
  </p:sorterViewPr>
  <p:notesViewPr>
    <p:cSldViewPr showGuides="1">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21B101-3FEC-40B4-9122-B43DB4C5E52A}" type="datetime1">
              <a:rPr lang="en-US" smtClean="0">
                <a:latin typeface="Segoe UI" pitchFamily="34" charset="0"/>
              </a:rPr>
              <a:t>5/18/2015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DCB8B13-F54A-4625-AF12-F2357174F504}" type="datetime1">
              <a:rPr lang="en-US" smtClean="0"/>
              <a:t>5/18/2015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5/18/2015 4:01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74449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nSpc>
                <a:spcPct val="115000"/>
              </a:lnSpc>
              <a:spcBef>
                <a:spcPts val="1000"/>
              </a:spcBef>
            </a:pPr>
            <a:r>
              <a:rPr lang="en-US" sz="1800" b="1" dirty="0">
                <a:solidFill>
                  <a:srgbClr val="4F81BD"/>
                </a:solidFill>
                <a:latin typeface="Cambria"/>
                <a:ea typeface="Times New Roman"/>
                <a:cs typeface="Times New Roman"/>
              </a:rPr>
              <a:t>Binding to Lists</a:t>
            </a:r>
          </a:p>
          <a:p>
            <a:pPr>
              <a:lnSpc>
                <a:spcPct val="115000"/>
              </a:lnSpc>
              <a:spcAft>
                <a:spcPts val="1000"/>
              </a:spcAft>
            </a:pPr>
            <a:r>
              <a:rPr lang="en-US" sz="1400" dirty="0">
                <a:ea typeface="Calibri"/>
                <a:cs typeface="Times New Roman"/>
              </a:rPr>
              <a:t>A single data object that is suitable for </a:t>
            </a:r>
            <a:r>
              <a:rPr lang="en-US" sz="1400" dirty="0" err="1">
                <a:ea typeface="Calibri"/>
                <a:cs typeface="Times New Roman"/>
              </a:rPr>
              <a:t>databinding</a:t>
            </a:r>
            <a:r>
              <a:rPr lang="en-US" sz="1400" dirty="0">
                <a:ea typeface="Calibri"/>
                <a:cs typeface="Times New Roman"/>
              </a:rPr>
              <a:t> implements </a:t>
            </a:r>
            <a:r>
              <a:rPr lang="en-US" sz="1400" b="1" dirty="0" err="1">
                <a:ea typeface="Calibri"/>
                <a:cs typeface="Times New Roman"/>
              </a:rPr>
              <a:t>INotifyPropertyChanged</a:t>
            </a:r>
            <a:r>
              <a:rPr lang="en-US" sz="1400" dirty="0">
                <a:ea typeface="Calibri"/>
                <a:cs typeface="Times New Roman"/>
              </a:rPr>
              <a:t>. A collection of objects that is suitable for </a:t>
            </a:r>
            <a:r>
              <a:rPr lang="en-US" sz="1400" dirty="0" err="1">
                <a:ea typeface="Calibri"/>
                <a:cs typeface="Times New Roman"/>
              </a:rPr>
              <a:t>databinding</a:t>
            </a:r>
            <a:r>
              <a:rPr lang="en-US" sz="1400" dirty="0">
                <a:ea typeface="Calibri"/>
                <a:cs typeface="Times New Roman"/>
              </a:rPr>
              <a:t> implements </a:t>
            </a:r>
            <a:r>
              <a:rPr lang="en-US" sz="1400" b="1" dirty="0" err="1">
                <a:ea typeface="Calibri"/>
                <a:cs typeface="Times New Roman"/>
              </a:rPr>
              <a:t>INotifyCollectionChanged</a:t>
            </a:r>
            <a:r>
              <a:rPr lang="en-US" sz="1400" dirty="0">
                <a:ea typeface="Calibri"/>
                <a:cs typeface="Times New Roman"/>
              </a:rPr>
              <a:t> which fires events whenever an item is added or removed from the collection, or an item in the collection is changed. Also, the individual items in the collection should implement </a:t>
            </a:r>
            <a:r>
              <a:rPr lang="en-US" sz="1400" dirty="0" err="1">
                <a:ea typeface="Calibri"/>
                <a:cs typeface="Times New Roman"/>
              </a:rPr>
              <a:t>INotifyPropertyChanged</a:t>
            </a:r>
            <a:r>
              <a:rPr lang="en-US" sz="1400" dirty="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You </a:t>
            </a:r>
            <a:r>
              <a:rPr lang="en-US" sz="1400" dirty="0">
                <a:ea typeface="Calibri"/>
                <a:cs typeface="Times New Roman"/>
              </a:rPr>
              <a:t>will often see a special collection object used in </a:t>
            </a:r>
            <a:r>
              <a:rPr lang="en-US" sz="1400" dirty="0" smtClean="0">
                <a:ea typeface="Calibri"/>
                <a:cs typeface="Times New Roman"/>
              </a:rPr>
              <a:t>XAML called </a:t>
            </a:r>
            <a:r>
              <a:rPr lang="en-US" sz="1400" dirty="0">
                <a:ea typeface="Calibri"/>
                <a:cs typeface="Times New Roman"/>
              </a:rPr>
              <a:t>the </a:t>
            </a:r>
            <a:r>
              <a:rPr lang="en-US" sz="1400" b="1" dirty="0" err="1">
                <a:ea typeface="Calibri"/>
                <a:cs typeface="Times New Roman"/>
              </a:rPr>
              <a:t>ObservableCollection</a:t>
            </a:r>
            <a:r>
              <a:rPr lang="en-US" sz="1400" b="1" dirty="0">
                <a:ea typeface="Calibri"/>
                <a:cs typeface="Times New Roman"/>
              </a:rPr>
              <a:t>&lt;T&gt;</a:t>
            </a:r>
            <a:r>
              <a:rPr lang="en-US" sz="1400" dirty="0">
                <a:ea typeface="Calibri"/>
                <a:cs typeface="Times New Roman"/>
              </a:rPr>
              <a:t>, which is a collection suitable for </a:t>
            </a:r>
            <a:r>
              <a:rPr lang="en-US" sz="1400" dirty="0" err="1">
                <a:ea typeface="Calibri"/>
                <a:cs typeface="Times New Roman"/>
              </a:rPr>
              <a:t>databinding</a:t>
            </a:r>
            <a:r>
              <a:rPr lang="en-US" sz="1400" dirty="0">
                <a:ea typeface="Calibri"/>
                <a:cs typeface="Times New Roman"/>
              </a:rPr>
              <a:t> and </a:t>
            </a:r>
            <a:r>
              <a:rPr lang="en-US" sz="1400" dirty="0" smtClean="0">
                <a:ea typeface="Calibri"/>
                <a:cs typeface="Times New Roman"/>
              </a:rPr>
              <a:t>implements </a:t>
            </a:r>
            <a:r>
              <a:rPr lang="en-US" sz="1400" dirty="0" err="1" smtClean="0">
                <a:ea typeface="Calibri"/>
                <a:cs typeface="Times New Roman"/>
              </a:rPr>
              <a:t>INotifyCollectionChanged</a:t>
            </a:r>
            <a:r>
              <a:rPr lang="en-US" sz="1400" dirty="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 </a:t>
            </a:r>
            <a:r>
              <a:rPr lang="en-US" sz="1400" dirty="0">
                <a:ea typeface="Calibri"/>
                <a:cs typeface="Times New Roman"/>
              </a:rPr>
              <a:t>the XAML on the slide, the </a:t>
            </a:r>
            <a:r>
              <a:rPr lang="en-US" sz="1400" dirty="0" err="1">
                <a:ea typeface="Calibri"/>
                <a:cs typeface="Times New Roman"/>
              </a:rPr>
              <a:t>ListBox</a:t>
            </a:r>
            <a:r>
              <a:rPr lang="en-US" sz="1400" dirty="0">
                <a:ea typeface="Calibri"/>
                <a:cs typeface="Times New Roman"/>
              </a:rPr>
              <a:t> control has an </a:t>
            </a:r>
            <a:r>
              <a:rPr lang="en-US" sz="1400" b="1" dirty="0" err="1">
                <a:ea typeface="Calibri"/>
                <a:cs typeface="Times New Roman"/>
              </a:rPr>
              <a:t>ItemsSource</a:t>
            </a:r>
            <a:r>
              <a:rPr lang="en-US" sz="1400" dirty="0">
                <a:ea typeface="Calibri"/>
                <a:cs typeface="Times New Roman"/>
              </a:rPr>
              <a:t> property which needs to be set to an </a:t>
            </a:r>
            <a:r>
              <a:rPr lang="en-US" sz="1400" b="1" dirty="0" err="1">
                <a:ea typeface="Calibri"/>
                <a:cs typeface="Times New Roman"/>
              </a:rPr>
              <a:t>ObservableCollection</a:t>
            </a:r>
            <a:r>
              <a:rPr lang="en-US" sz="1400" b="1" dirty="0">
                <a:ea typeface="Calibri"/>
                <a:cs typeface="Times New Roman"/>
              </a:rPr>
              <a:t>&lt;T&gt;</a:t>
            </a:r>
            <a:r>
              <a:rPr lang="en-US" sz="1400" dirty="0">
                <a:ea typeface="Calibri"/>
                <a:cs typeface="Times New Roman"/>
              </a:rPr>
              <a:t>. In this example, it is actually </a:t>
            </a:r>
            <a:r>
              <a:rPr lang="en-US" sz="1400" dirty="0" err="1">
                <a:ea typeface="Calibri"/>
                <a:cs typeface="Times New Roman"/>
              </a:rPr>
              <a:t>databound</a:t>
            </a:r>
            <a:r>
              <a:rPr lang="en-US" sz="1400" dirty="0">
                <a:ea typeface="Calibri"/>
                <a:cs typeface="Times New Roman"/>
              </a:rPr>
              <a:t> to a property called </a:t>
            </a:r>
            <a:r>
              <a:rPr lang="en-US" sz="1400" b="1" dirty="0">
                <a:ea typeface="Calibri"/>
                <a:cs typeface="Times New Roman"/>
              </a:rPr>
              <a:t>Items</a:t>
            </a:r>
            <a:r>
              <a:rPr lang="en-US" sz="1400" dirty="0">
                <a:ea typeface="Calibri"/>
                <a:cs typeface="Times New Roman"/>
              </a:rPr>
              <a:t>. For this </a:t>
            </a:r>
            <a:r>
              <a:rPr lang="en-US" sz="1400" dirty="0" err="1">
                <a:ea typeface="Calibri"/>
                <a:cs typeface="Times New Roman"/>
              </a:rPr>
              <a:t>databinding</a:t>
            </a:r>
            <a:r>
              <a:rPr lang="en-US" sz="1400" dirty="0">
                <a:ea typeface="Calibri"/>
                <a:cs typeface="Times New Roman"/>
              </a:rPr>
              <a:t> statement to work there needs to be an </a:t>
            </a:r>
            <a:r>
              <a:rPr lang="en-US" sz="1400" b="1" dirty="0">
                <a:ea typeface="Calibri"/>
                <a:cs typeface="Times New Roman"/>
              </a:rPr>
              <a:t>Items</a:t>
            </a:r>
            <a:r>
              <a:rPr lang="en-US" sz="1400" dirty="0">
                <a:ea typeface="Calibri"/>
                <a:cs typeface="Times New Roman"/>
              </a:rPr>
              <a:t> property on whatever data object is set to be the </a:t>
            </a:r>
            <a:r>
              <a:rPr lang="en-US" sz="1400" b="1" dirty="0" err="1">
                <a:ea typeface="Calibri"/>
                <a:cs typeface="Times New Roman"/>
              </a:rPr>
              <a:t>DataContext</a:t>
            </a:r>
            <a:r>
              <a:rPr lang="en-US" sz="1400" dirty="0">
                <a:ea typeface="Calibri"/>
                <a:cs typeface="Times New Roman"/>
              </a:rPr>
              <a:t> for this </a:t>
            </a:r>
            <a:r>
              <a:rPr lang="en-US" sz="1400" dirty="0" err="1">
                <a:ea typeface="Calibri"/>
                <a:cs typeface="Times New Roman"/>
              </a:rPr>
              <a:t>ListBox</a:t>
            </a:r>
            <a:r>
              <a:rPr lang="en-US" sz="1400" dirty="0">
                <a:ea typeface="Calibri"/>
                <a:cs typeface="Times New Roman"/>
              </a:rPr>
              <a:t>.</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11</a:t>
            </a:fld>
            <a:endParaRPr lang="en-US"/>
          </a:p>
        </p:txBody>
      </p:sp>
    </p:spTree>
    <p:extLst>
      <p:ext uri="{BB962C8B-B14F-4D97-AF65-F5344CB8AC3E}">
        <p14:creationId xmlns:p14="http://schemas.microsoft.com/office/powerpoint/2010/main" val="339016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pPr>
              <a:lnSpc>
                <a:spcPct val="115000"/>
              </a:lnSpc>
              <a:spcBef>
                <a:spcPts val="1000"/>
              </a:spcBef>
            </a:pPr>
            <a:r>
              <a:rPr lang="en-GB" sz="1800" b="1" dirty="0">
                <a:solidFill>
                  <a:srgbClr val="4F81BD"/>
                </a:solidFill>
                <a:latin typeface="Cambria"/>
                <a:ea typeface="Times New Roman"/>
                <a:cs typeface="Times New Roman"/>
              </a:rPr>
              <a:t>Observable Collections</a:t>
            </a:r>
            <a:endParaRPr lang="en-US" sz="1800" b="1" dirty="0">
              <a:solidFill>
                <a:srgbClr val="4F81BD"/>
              </a:solidFill>
              <a:latin typeface="Cambria"/>
              <a:ea typeface="Times New Roman"/>
              <a:cs typeface="Times New Roman"/>
            </a:endParaRPr>
          </a:p>
          <a:p>
            <a:pPr>
              <a:lnSpc>
                <a:spcPct val="115000"/>
              </a:lnSpc>
              <a:spcAft>
                <a:spcPts val="1000"/>
              </a:spcAft>
            </a:pPr>
            <a:r>
              <a:rPr lang="en-GB" sz="1400" dirty="0">
                <a:ea typeface="Calibri"/>
                <a:cs typeface="Times New Roman"/>
              </a:rPr>
              <a:t>The previous slide showed that the </a:t>
            </a:r>
            <a:r>
              <a:rPr lang="en-GB" sz="1400" dirty="0" err="1">
                <a:ea typeface="Calibri"/>
                <a:cs typeface="Times New Roman"/>
              </a:rPr>
              <a:t>ListBox</a:t>
            </a:r>
            <a:r>
              <a:rPr lang="en-GB" sz="1400" dirty="0">
                <a:ea typeface="Calibri"/>
                <a:cs typeface="Times New Roman"/>
              </a:rPr>
              <a:t> was </a:t>
            </a:r>
            <a:r>
              <a:rPr lang="en-GB" sz="1400" dirty="0" err="1">
                <a:ea typeface="Calibri"/>
                <a:cs typeface="Times New Roman"/>
              </a:rPr>
              <a:t>databound</a:t>
            </a:r>
            <a:r>
              <a:rPr lang="en-GB" sz="1400" dirty="0">
                <a:ea typeface="Calibri"/>
                <a:cs typeface="Times New Roman"/>
              </a:rPr>
              <a:t> to a property on a data object called </a:t>
            </a:r>
            <a:r>
              <a:rPr lang="en-GB" sz="1400" b="1" dirty="0">
                <a:ea typeface="Calibri"/>
                <a:cs typeface="Times New Roman"/>
              </a:rPr>
              <a:t>Items</a:t>
            </a:r>
            <a:r>
              <a:rPr lang="en-GB" sz="1400" dirty="0">
                <a:ea typeface="Calibri"/>
                <a:cs typeface="Times New Roman"/>
              </a:rPr>
              <a:t>.</a:t>
            </a:r>
            <a:endParaRPr lang="en-US" sz="1400" dirty="0">
              <a:ea typeface="Calibri"/>
              <a:cs typeface="Times New Roman"/>
            </a:endParaRPr>
          </a:p>
          <a:p>
            <a:pPr>
              <a:lnSpc>
                <a:spcPct val="115000"/>
              </a:lnSpc>
              <a:spcAft>
                <a:spcPts val="1000"/>
              </a:spcAft>
            </a:pPr>
            <a:r>
              <a:rPr lang="en-GB" sz="1400" dirty="0" smtClean="0">
                <a:ea typeface="Calibri"/>
                <a:cs typeface="Times New Roman"/>
              </a:rPr>
              <a:t>Here, </a:t>
            </a:r>
            <a:r>
              <a:rPr lang="en-GB" sz="1400" dirty="0">
                <a:ea typeface="Calibri"/>
                <a:cs typeface="Times New Roman"/>
              </a:rPr>
              <a:t>you can see the </a:t>
            </a:r>
            <a:r>
              <a:rPr lang="en-GB" sz="1400" b="1" dirty="0">
                <a:ea typeface="Calibri"/>
                <a:cs typeface="Times New Roman"/>
              </a:rPr>
              <a:t>Items</a:t>
            </a:r>
            <a:r>
              <a:rPr lang="en-GB" sz="1400" dirty="0">
                <a:ea typeface="Calibri"/>
                <a:cs typeface="Times New Roman"/>
              </a:rPr>
              <a:t> property declaration, which is </a:t>
            </a:r>
            <a:r>
              <a:rPr lang="en-GB" sz="1400" dirty="0" smtClean="0">
                <a:ea typeface="Calibri"/>
                <a:cs typeface="Times New Roman"/>
              </a:rPr>
              <a:t>of </a:t>
            </a:r>
            <a:r>
              <a:rPr lang="en-GB" sz="1400" dirty="0">
                <a:ea typeface="Calibri"/>
                <a:cs typeface="Times New Roman"/>
              </a:rPr>
              <a:t>type </a:t>
            </a:r>
            <a:r>
              <a:rPr lang="en-GB" sz="1400" b="1" dirty="0" err="1">
                <a:ea typeface="Calibri"/>
                <a:cs typeface="Times New Roman"/>
              </a:rPr>
              <a:t>ObservableCollection</a:t>
            </a:r>
            <a:r>
              <a:rPr lang="en-GB" sz="1400" b="1" dirty="0">
                <a:ea typeface="Calibri"/>
                <a:cs typeface="Times New Roman"/>
              </a:rPr>
              <a:t>&lt;</a:t>
            </a:r>
            <a:r>
              <a:rPr lang="en-GB" sz="1400" b="1" dirty="0" err="1">
                <a:ea typeface="Calibri"/>
                <a:cs typeface="Times New Roman"/>
              </a:rPr>
              <a:t>ItemViewModel</a:t>
            </a:r>
            <a:r>
              <a:rPr lang="en-GB" sz="1400" b="1" dirty="0">
                <a:ea typeface="Calibri"/>
                <a:cs typeface="Times New Roman"/>
              </a:rPr>
              <a:t>&gt;</a:t>
            </a:r>
            <a:r>
              <a:rPr lang="en-GB" sz="1400" dirty="0">
                <a:ea typeface="Calibri"/>
                <a:cs typeface="Times New Roman"/>
              </a:rPr>
              <a:t>. Observable collections are template classes, meaning that it is a collection of objects of some type. You substitute the ‘T’ in </a:t>
            </a:r>
            <a:r>
              <a:rPr lang="en-GB" sz="1400" dirty="0" err="1">
                <a:ea typeface="Calibri"/>
                <a:cs typeface="Times New Roman"/>
              </a:rPr>
              <a:t>ObservableCollection</a:t>
            </a:r>
            <a:r>
              <a:rPr lang="en-GB" sz="1400" dirty="0">
                <a:ea typeface="Calibri"/>
                <a:cs typeface="Times New Roman"/>
              </a:rPr>
              <a:t>&lt;T&gt;  for a proper type, which in this case is the </a:t>
            </a:r>
            <a:r>
              <a:rPr lang="en-GB" sz="1400" b="1" dirty="0" err="1">
                <a:ea typeface="Calibri"/>
                <a:cs typeface="Times New Roman"/>
              </a:rPr>
              <a:t>ItemViewModel</a:t>
            </a:r>
            <a:r>
              <a:rPr lang="en-GB" sz="1400" dirty="0">
                <a:ea typeface="Calibri"/>
                <a:cs typeface="Times New Roman"/>
              </a:rPr>
              <a:t> type.</a:t>
            </a:r>
            <a:endParaRPr lang="en-US" sz="1400" dirty="0">
              <a:ea typeface="Calibri"/>
              <a:cs typeface="Times New Roman"/>
            </a:endParaRPr>
          </a:p>
          <a:p>
            <a:pPr>
              <a:lnSpc>
                <a:spcPct val="115000"/>
              </a:lnSpc>
              <a:spcAft>
                <a:spcPts val="1000"/>
              </a:spcAft>
            </a:pPr>
            <a:endParaRPr lang="en-GB" sz="1400" dirty="0" smtClean="0">
              <a:ea typeface="Calibri"/>
              <a:cs typeface="Times New Roman"/>
            </a:endParaRPr>
          </a:p>
          <a:p>
            <a:pPr>
              <a:lnSpc>
                <a:spcPct val="115000"/>
              </a:lnSpc>
              <a:spcAft>
                <a:spcPts val="1000"/>
              </a:spcAft>
            </a:pPr>
            <a:r>
              <a:rPr lang="en-GB" sz="1400" dirty="0" smtClean="0">
                <a:ea typeface="Calibri"/>
                <a:cs typeface="Times New Roman"/>
              </a:rPr>
              <a:t>The </a:t>
            </a:r>
            <a:r>
              <a:rPr lang="en-GB" sz="1400" dirty="0">
                <a:ea typeface="Calibri"/>
                <a:cs typeface="Times New Roman"/>
              </a:rPr>
              <a:t>code in the constructor shown on the slide inserts some test data into this collection, by instantiating the </a:t>
            </a:r>
            <a:r>
              <a:rPr lang="en-GB" sz="1400" b="1" dirty="0">
                <a:ea typeface="Calibri"/>
                <a:cs typeface="Times New Roman"/>
              </a:rPr>
              <a:t>Items</a:t>
            </a:r>
            <a:r>
              <a:rPr lang="en-GB" sz="1400" dirty="0">
                <a:ea typeface="Calibri"/>
                <a:cs typeface="Times New Roman"/>
              </a:rPr>
              <a:t> observable collection, and then adding </a:t>
            </a:r>
            <a:r>
              <a:rPr lang="en-GB" sz="1400" dirty="0" smtClean="0">
                <a:ea typeface="Calibri"/>
                <a:cs typeface="Times New Roman"/>
              </a:rPr>
              <a:t>three </a:t>
            </a:r>
            <a:r>
              <a:rPr lang="en-GB" sz="1400" b="1" dirty="0" err="1" smtClean="0">
                <a:ea typeface="Calibri"/>
                <a:cs typeface="Times New Roman"/>
              </a:rPr>
              <a:t>ItemViewModel</a:t>
            </a:r>
            <a:r>
              <a:rPr lang="en-GB" sz="1400" dirty="0" smtClean="0">
                <a:ea typeface="Calibri"/>
                <a:cs typeface="Times New Roman"/>
              </a:rPr>
              <a:t> </a:t>
            </a:r>
            <a:r>
              <a:rPr lang="en-GB" sz="1400" dirty="0">
                <a:ea typeface="Calibri"/>
                <a:cs typeface="Times New Roman"/>
              </a:rPr>
              <a:t>objects into it.</a:t>
            </a:r>
            <a:endParaRPr lang="en-US" sz="1400" dirty="0">
              <a:ea typeface="Calibri"/>
              <a:cs typeface="Times New Roman"/>
            </a:endParaRPr>
          </a:p>
          <a:p>
            <a:pPr>
              <a:lnSpc>
                <a:spcPct val="115000"/>
              </a:lnSpc>
              <a:spcAft>
                <a:spcPts val="1000"/>
              </a:spcAft>
            </a:pPr>
            <a:endParaRPr lang="en-GB" sz="1400" dirty="0" smtClean="0">
              <a:ea typeface="Calibri"/>
              <a:cs typeface="Times New Roman"/>
            </a:endParaRPr>
          </a:p>
          <a:p>
            <a:pPr>
              <a:lnSpc>
                <a:spcPct val="115000"/>
              </a:lnSpc>
              <a:spcAft>
                <a:spcPts val="1000"/>
              </a:spcAft>
            </a:pPr>
            <a:r>
              <a:rPr lang="en-GB" sz="1400" dirty="0" smtClean="0">
                <a:ea typeface="Calibri"/>
                <a:cs typeface="Times New Roman"/>
              </a:rPr>
              <a:t>[</a:t>
            </a:r>
            <a:r>
              <a:rPr lang="en-GB" sz="1400" dirty="0">
                <a:ea typeface="Calibri"/>
                <a:cs typeface="Times New Roman"/>
              </a:rPr>
              <a:t>Note: this code and that shown on the other slides in this section is actually taken from a new project created with the Windows Phone </a:t>
            </a:r>
            <a:r>
              <a:rPr lang="en-GB" sz="1400" dirty="0" err="1">
                <a:ea typeface="Calibri"/>
                <a:cs typeface="Times New Roman"/>
              </a:rPr>
              <a:t>Databound</a:t>
            </a:r>
            <a:r>
              <a:rPr lang="en-GB" sz="1400" dirty="0">
                <a:ea typeface="Calibri"/>
                <a:cs typeface="Times New Roman"/>
              </a:rPr>
              <a:t> Project template. You may wish to create one now and walk through the code to reinforce what has been taught through these topics.]</a:t>
            </a:r>
            <a:endParaRPr lang="en-US" sz="1400" dirty="0">
              <a:ea typeface="Calibri"/>
              <a:cs typeface="Times New Roman"/>
            </a:endParaRPr>
          </a:p>
          <a:p>
            <a:pPr>
              <a:lnSpc>
                <a:spcPct val="115000"/>
              </a:lnSpc>
            </a:pPr>
            <a:r>
              <a:rPr lang="en-GB" sz="1600" dirty="0">
                <a:latin typeface="Arial"/>
                <a:ea typeface="Calibri"/>
                <a:cs typeface="Times New Roman"/>
              </a:rPr>
              <a:t> </a:t>
            </a:r>
            <a:endParaRPr lang="en-US" sz="1400" dirty="0">
              <a:ea typeface="Calibri"/>
              <a:cs typeface="Times New Roman"/>
            </a:endParaRPr>
          </a:p>
          <a:p>
            <a:pPr>
              <a:lnSpc>
                <a:spcPct val="150000"/>
              </a:lnSpc>
              <a:spcAft>
                <a:spcPts val="1000"/>
              </a:spcAft>
            </a:pPr>
            <a:r>
              <a:rPr lang="en-US" sz="1400" dirty="0">
                <a:ea typeface="Calibri"/>
                <a:cs typeface="Times New Roman"/>
              </a:rPr>
              <a:t> </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66627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MVVM</a:t>
            </a:r>
          </a:p>
          <a:p>
            <a:pPr>
              <a:lnSpc>
                <a:spcPct val="115000"/>
              </a:lnSpc>
              <a:spcAft>
                <a:spcPts val="1000"/>
              </a:spcAft>
            </a:pPr>
            <a:r>
              <a:rPr lang="en-US" sz="1400" dirty="0" err="1">
                <a:ea typeface="Calibri"/>
                <a:cs typeface="Times New Roman"/>
              </a:rPr>
              <a:t>Databinding</a:t>
            </a:r>
            <a:r>
              <a:rPr lang="en-US" sz="1400" dirty="0">
                <a:ea typeface="Calibri"/>
                <a:cs typeface="Times New Roman"/>
              </a:rPr>
              <a:t> is a crucial ingredient of a particular software pattern called MVVM, which stands for Model – View – </a:t>
            </a:r>
            <a:r>
              <a:rPr lang="en-US" sz="1400" dirty="0" err="1">
                <a:ea typeface="Calibri"/>
                <a:cs typeface="Times New Roman"/>
              </a:rPr>
              <a:t>ViewModel</a:t>
            </a:r>
            <a:r>
              <a:rPr lang="en-US" sz="1400" dirty="0">
                <a:ea typeface="Calibri"/>
                <a:cs typeface="Times New Roman"/>
              </a:rPr>
              <a:t>. This model is often used for </a:t>
            </a:r>
            <a:r>
              <a:rPr lang="en-US" sz="1400" dirty="0" smtClean="0">
                <a:ea typeface="Calibri"/>
                <a:cs typeface="Times New Roman"/>
              </a:rPr>
              <a:t>enterprise LOB apps and </a:t>
            </a:r>
            <a:r>
              <a:rPr lang="en-US" sz="1400" dirty="0">
                <a:ea typeface="Calibri"/>
                <a:cs typeface="Times New Roman"/>
              </a:rPr>
              <a:t>is similar to the better-known Model-View-Controller or Model-View-Presenter patterns.</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slide suggests some further reading for those interested in exploring best practices and MVVM some more.</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There are a number of different toolkits available that you can use to help implement MVVM.</a:t>
            </a:r>
            <a:endParaRPr lang="en-US" sz="1400" dirty="0">
              <a:ea typeface="Calibri"/>
              <a:cs typeface="Times New Roman"/>
            </a:endParaRP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13</a:t>
            </a:fld>
            <a:endParaRPr lang="en-US"/>
          </a:p>
        </p:txBody>
      </p:sp>
    </p:spTree>
    <p:extLst>
      <p:ext uri="{BB962C8B-B14F-4D97-AF65-F5344CB8AC3E}">
        <p14:creationId xmlns:p14="http://schemas.microsoft.com/office/powerpoint/2010/main" val="235275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DB75546-1E27-423B-8616-7D0A71BB4CC5}"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52944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2023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DB75546-1E27-423B-8616-7D0A71BB4CC5}"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66383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8762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design-time data?</a:t>
            </a:r>
          </a:p>
          <a:p>
            <a:r>
              <a:rPr lang="en-GB" dirty="0" smtClean="0"/>
              <a:t>This</a:t>
            </a:r>
            <a:r>
              <a:rPr lang="en-GB" baseline="0" dirty="0" smtClean="0"/>
              <a:t> is data that displays only at design time which the designer and/or developer sees when they are working in Visual Studio or Blend. It can be a great help to see realistic data displayed in the designers when you are working on layouts.</a:t>
            </a:r>
          </a:p>
          <a:p>
            <a:endParaRPr lang="en-GB" baseline="0" dirty="0" smtClean="0"/>
          </a:p>
          <a:p>
            <a:r>
              <a:rPr lang="en-GB" baseline="0" dirty="0" smtClean="0"/>
              <a:t>In XAML, there are special classes for defining the </a:t>
            </a:r>
            <a:r>
              <a:rPr lang="en-GB" baseline="0" dirty="0" err="1" smtClean="0"/>
              <a:t>DataContext</a:t>
            </a:r>
            <a:r>
              <a:rPr lang="en-GB" baseline="0" dirty="0" smtClean="0"/>
              <a:t> to be used only at design-time, and not at runtime and these are in the http://schemas.Microsoft.com/expression/blenmd/2008 namespace. The convention is to use the “d” namespace identifier to specify use of the design-time version of the </a:t>
            </a:r>
            <a:r>
              <a:rPr lang="en-GB" baseline="0" dirty="0" err="1" smtClean="0"/>
              <a:t>DataContext</a:t>
            </a:r>
            <a:r>
              <a:rPr lang="en-GB" baseline="0" dirty="0" smtClean="0"/>
              <a:t> class and other design-time only objects.</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1162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600" b="1" dirty="0">
                <a:solidFill>
                  <a:srgbClr val="4F81BD"/>
                </a:solidFill>
                <a:latin typeface="Cambria"/>
                <a:ea typeface="Times New Roman"/>
                <a:cs typeface="Times New Roman"/>
              </a:rPr>
              <a:t>Generating Design-time Data</a:t>
            </a:r>
          </a:p>
          <a:p>
            <a:pPr>
              <a:lnSpc>
                <a:spcPct val="115000"/>
              </a:lnSpc>
              <a:spcAft>
                <a:spcPts val="1000"/>
              </a:spcAft>
            </a:pPr>
            <a:r>
              <a:rPr lang="en-US" dirty="0">
                <a:ea typeface="Calibri"/>
                <a:cs typeface="Times New Roman"/>
              </a:rPr>
              <a:t>Designers use </a:t>
            </a:r>
            <a:r>
              <a:rPr lang="en-US" dirty="0" smtClean="0">
                <a:ea typeface="Calibri"/>
                <a:cs typeface="Times New Roman"/>
              </a:rPr>
              <a:t>Blend </a:t>
            </a:r>
            <a:r>
              <a:rPr lang="en-US" dirty="0">
                <a:ea typeface="Calibri"/>
                <a:cs typeface="Times New Roman"/>
              </a:rPr>
              <a:t>as a WYSIWYG editor so they can see the end result as they modify styles and layout. However, if the controls in the design do not display any text, you cannot do this effectively. Blend allows you to generate design-time data that the controls in the UI display at design time to make the WYSIWYG editing experience effective.</a:t>
            </a:r>
          </a:p>
          <a:p>
            <a:pPr>
              <a:lnSpc>
                <a:spcPct val="115000"/>
              </a:lnSpc>
              <a:spcAft>
                <a:spcPts val="1000"/>
              </a:spcAft>
            </a:pPr>
            <a:endParaRPr lang="en-US" dirty="0" smtClean="0">
              <a:ea typeface="Calibri"/>
              <a:cs typeface="Times New Roman"/>
            </a:endParaRPr>
          </a:p>
          <a:p>
            <a:pPr>
              <a:lnSpc>
                <a:spcPct val="115000"/>
              </a:lnSpc>
              <a:spcAft>
                <a:spcPts val="1000"/>
              </a:spcAft>
            </a:pPr>
            <a:r>
              <a:rPr lang="en-US" dirty="0" smtClean="0">
                <a:ea typeface="Calibri"/>
                <a:cs typeface="Times New Roman"/>
              </a:rPr>
              <a:t>Blend </a:t>
            </a:r>
            <a:r>
              <a:rPr lang="en-US" dirty="0">
                <a:ea typeface="Calibri"/>
                <a:cs typeface="Times New Roman"/>
              </a:rPr>
              <a:t>allows you to auto-generate design-time data from two different sources:</a:t>
            </a:r>
          </a:p>
          <a:p>
            <a:pPr marL="342900" marR="0" lvl="0" indent="-342900">
              <a:lnSpc>
                <a:spcPct val="115000"/>
              </a:lnSpc>
              <a:spcBef>
                <a:spcPts val="0"/>
              </a:spcBef>
              <a:spcAft>
                <a:spcPts val="0"/>
              </a:spcAft>
              <a:buFont typeface="Symbol"/>
              <a:buChar char=""/>
            </a:pPr>
            <a:r>
              <a:rPr lang="en-US" dirty="0">
                <a:ea typeface="Calibri"/>
                <a:cs typeface="Times New Roman"/>
              </a:rPr>
              <a:t>An XML file: Blend will read the file and infer a schema to represent the data you are trying to describe.  Since this approach requires no code, it is probably the easiest entry point for designers to generate design-time data.</a:t>
            </a:r>
          </a:p>
          <a:p>
            <a:pPr marL="342900" marR="0" lvl="0" indent="-342900">
              <a:lnSpc>
                <a:spcPct val="115000"/>
              </a:lnSpc>
              <a:spcBef>
                <a:spcPts val="0"/>
              </a:spcBef>
              <a:spcAft>
                <a:spcPts val="1000"/>
              </a:spcAft>
              <a:buFont typeface="Symbol"/>
              <a:buChar char=""/>
            </a:pPr>
            <a:r>
              <a:rPr lang="en-US" dirty="0">
                <a:ea typeface="Calibri"/>
                <a:cs typeface="Times New Roman"/>
              </a:rPr>
              <a:t>From a class in the project: You can generate design-time data from a class that already exist in the project. This is often a better approach, but does require the application developer to have defined the data classes in advance of the UI design – no bad thing!</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p:txBody>
          <a:bodyPr/>
          <a:lstStyle/>
          <a:p>
            <a:fld id="{B59DFEC3-DDF1-47FC-A429-F37F4C396648}" type="slidenum">
              <a:rPr lang="en-US" smtClean="0"/>
              <a:t>26</a:t>
            </a:fld>
            <a:endParaRPr lang="en-US"/>
          </a:p>
        </p:txBody>
      </p:sp>
    </p:spTree>
    <p:extLst>
      <p:ext uri="{BB962C8B-B14F-4D97-AF65-F5344CB8AC3E}">
        <p14:creationId xmlns:p14="http://schemas.microsoft.com/office/powerpoint/2010/main" val="2730028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600" b="1" dirty="0">
                <a:solidFill>
                  <a:srgbClr val="4F81BD"/>
                </a:solidFill>
                <a:latin typeface="Cambria"/>
                <a:ea typeface="Times New Roman"/>
                <a:cs typeface="Times New Roman"/>
              </a:rPr>
              <a:t>Creating Sample Data from Class</a:t>
            </a:r>
          </a:p>
          <a:p>
            <a:pPr>
              <a:lnSpc>
                <a:spcPct val="115000"/>
              </a:lnSpc>
              <a:spcAft>
                <a:spcPts val="1000"/>
              </a:spcAft>
            </a:pPr>
            <a:r>
              <a:rPr lang="en-US" dirty="0">
                <a:ea typeface="Calibri"/>
                <a:cs typeface="Times New Roman"/>
              </a:rPr>
              <a:t>If you adopt a methodology where you design the data classes (i.e. the </a:t>
            </a:r>
            <a:r>
              <a:rPr lang="en-US" dirty="0" err="1">
                <a:ea typeface="Calibri"/>
                <a:cs typeface="Times New Roman"/>
              </a:rPr>
              <a:t>ViewModel</a:t>
            </a:r>
            <a:r>
              <a:rPr lang="en-US" dirty="0">
                <a:ea typeface="Calibri"/>
                <a:cs typeface="Times New Roman"/>
              </a:rPr>
              <a:t> classes) first probably working in Visual Studio, and then work on the UI in Expression Blend, you can easily generate the design-time data from the data object.</a:t>
            </a:r>
          </a:p>
          <a:p>
            <a:pPr>
              <a:lnSpc>
                <a:spcPct val="115000"/>
              </a:lnSpc>
              <a:spcAft>
                <a:spcPts val="1000"/>
              </a:spcAft>
            </a:pPr>
            <a:endParaRPr lang="en-US" dirty="0" smtClean="0">
              <a:ea typeface="Calibri"/>
              <a:cs typeface="Times New Roman"/>
            </a:endParaRPr>
          </a:p>
          <a:p>
            <a:pPr>
              <a:lnSpc>
                <a:spcPct val="115000"/>
              </a:lnSpc>
              <a:spcAft>
                <a:spcPts val="1000"/>
              </a:spcAft>
            </a:pPr>
            <a:r>
              <a:rPr lang="en-US" dirty="0" smtClean="0">
                <a:ea typeface="Calibri"/>
                <a:cs typeface="Times New Roman"/>
              </a:rPr>
              <a:t>In </a:t>
            </a:r>
            <a:r>
              <a:rPr lang="en-US" dirty="0">
                <a:ea typeface="Calibri"/>
                <a:cs typeface="Times New Roman"/>
              </a:rPr>
              <a:t>the </a:t>
            </a:r>
            <a:r>
              <a:rPr lang="en-US" b="1" dirty="0">
                <a:ea typeface="Calibri"/>
                <a:cs typeface="Times New Roman"/>
              </a:rPr>
              <a:t>Create Sample Data from Class</a:t>
            </a:r>
            <a:r>
              <a:rPr lang="en-US" dirty="0">
                <a:ea typeface="Calibri"/>
                <a:cs typeface="Times New Roman"/>
              </a:rPr>
              <a:t> window, Expression Blend lists all the CLR objects that are referenced in your project. Scroll down and select the </a:t>
            </a:r>
            <a:r>
              <a:rPr lang="en-US" dirty="0" err="1">
                <a:ea typeface="Calibri"/>
                <a:cs typeface="Times New Roman"/>
              </a:rPr>
              <a:t>ViewModel</a:t>
            </a:r>
            <a:r>
              <a:rPr lang="en-US" dirty="0">
                <a:ea typeface="Calibri"/>
                <a:cs typeface="Times New Roman"/>
              </a:rPr>
              <a:t> class for which you want to generate data.</a:t>
            </a:r>
          </a:p>
          <a:p>
            <a:pPr>
              <a:lnSpc>
                <a:spcPct val="115000"/>
              </a:lnSpc>
              <a:spcAft>
                <a:spcPts val="1000"/>
              </a:spcAft>
            </a:pPr>
            <a:endParaRPr lang="en-US" dirty="0" smtClean="0">
              <a:ea typeface="Calibri"/>
              <a:cs typeface="Times New Roman"/>
            </a:endParaRPr>
          </a:p>
          <a:p>
            <a:pPr>
              <a:lnSpc>
                <a:spcPct val="115000"/>
              </a:lnSpc>
              <a:spcAft>
                <a:spcPts val="1000"/>
              </a:spcAft>
            </a:pPr>
            <a:r>
              <a:rPr lang="en-US" dirty="0" smtClean="0">
                <a:ea typeface="Calibri"/>
                <a:cs typeface="Times New Roman"/>
              </a:rPr>
              <a:t>The </a:t>
            </a:r>
            <a:r>
              <a:rPr lang="en-US" dirty="0" err="1">
                <a:ea typeface="Calibri"/>
                <a:cs typeface="Times New Roman"/>
              </a:rPr>
              <a:t>ViewModel</a:t>
            </a:r>
            <a:r>
              <a:rPr lang="en-US" dirty="0">
                <a:ea typeface="Calibri"/>
                <a:cs typeface="Times New Roman"/>
              </a:rPr>
              <a:t> class can be a class that contains other objects: Blend will generate sample data for the child objects as well.</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p:txBody>
          <a:bodyPr/>
          <a:lstStyle/>
          <a:p>
            <a:fld id="{B59DFEC3-DDF1-47FC-A429-F37F4C396648}" type="slidenum">
              <a:rPr lang="en-US" smtClean="0"/>
              <a:t>27</a:t>
            </a:fld>
            <a:endParaRPr lang="en-US"/>
          </a:p>
        </p:txBody>
      </p:sp>
    </p:spTree>
    <p:extLst>
      <p:ext uri="{BB962C8B-B14F-4D97-AF65-F5344CB8AC3E}">
        <p14:creationId xmlns:p14="http://schemas.microsoft.com/office/powerpoint/2010/main" val="389475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754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600" b="1" dirty="0">
                <a:solidFill>
                  <a:srgbClr val="4F81BD"/>
                </a:solidFill>
                <a:latin typeface="Cambria"/>
                <a:ea typeface="Times New Roman"/>
                <a:cs typeface="Times New Roman"/>
              </a:rPr>
              <a:t>Edit Design-time Data Format &amp; Values</a:t>
            </a:r>
          </a:p>
          <a:p>
            <a:pPr>
              <a:lnSpc>
                <a:spcPct val="115000"/>
              </a:lnSpc>
              <a:spcAft>
                <a:spcPts val="1000"/>
              </a:spcAft>
            </a:pPr>
            <a:r>
              <a:rPr lang="en-US" dirty="0">
                <a:ea typeface="Calibri"/>
                <a:cs typeface="Times New Roman"/>
              </a:rPr>
              <a:t>By default, Expression Blend generates dummy words in the design-time data for properties in your data class. The words are taken from </a:t>
            </a:r>
            <a:r>
              <a:rPr lang="en-US" b="1" dirty="0" err="1">
                <a:ea typeface="Calibri"/>
                <a:cs typeface="Times New Roman"/>
              </a:rPr>
              <a:t>Lorem</a:t>
            </a:r>
            <a:r>
              <a:rPr lang="en-US" b="1" dirty="0">
                <a:ea typeface="Calibri"/>
                <a:cs typeface="Times New Roman"/>
              </a:rPr>
              <a:t> </a:t>
            </a:r>
            <a:r>
              <a:rPr lang="en-US" b="1" dirty="0" err="1">
                <a:ea typeface="Calibri"/>
                <a:cs typeface="Times New Roman"/>
              </a:rPr>
              <a:t>Ipsum</a:t>
            </a:r>
            <a:r>
              <a:rPr lang="en-US" b="1" dirty="0">
                <a:ea typeface="Calibri"/>
                <a:cs typeface="Times New Roman"/>
              </a:rPr>
              <a:t>, </a:t>
            </a:r>
            <a:r>
              <a:rPr lang="en-US" dirty="0">
                <a:ea typeface="Calibri"/>
                <a:cs typeface="Times New Roman"/>
              </a:rPr>
              <a:t>which has been the printing and typesetting industry's standard dummy text ever since the 1500s, when an unknown printer took a galley of type and scrambled it to make a type specimen book.</a:t>
            </a:r>
          </a:p>
          <a:p>
            <a:pPr>
              <a:lnSpc>
                <a:spcPct val="115000"/>
              </a:lnSpc>
              <a:spcAft>
                <a:spcPts val="1000"/>
              </a:spcAft>
            </a:pPr>
            <a:endParaRPr lang="en-US" dirty="0" smtClean="0">
              <a:ea typeface="Calibri"/>
              <a:cs typeface="Times New Roman"/>
            </a:endParaRPr>
          </a:p>
          <a:p>
            <a:pPr>
              <a:lnSpc>
                <a:spcPct val="115000"/>
              </a:lnSpc>
              <a:spcAft>
                <a:spcPts val="1000"/>
              </a:spcAft>
            </a:pPr>
            <a:r>
              <a:rPr lang="en-US" dirty="0" smtClean="0">
                <a:ea typeface="Calibri"/>
                <a:cs typeface="Times New Roman"/>
              </a:rPr>
              <a:t>You </a:t>
            </a:r>
            <a:r>
              <a:rPr lang="en-US" dirty="0">
                <a:ea typeface="Calibri"/>
                <a:cs typeface="Times New Roman"/>
              </a:rPr>
              <a:t>can easily change the number of words and the length of the words used on any data class property. If </a:t>
            </a:r>
            <a:r>
              <a:rPr lang="en-US" dirty="0" err="1">
                <a:ea typeface="Calibri"/>
                <a:cs typeface="Times New Roman"/>
              </a:rPr>
              <a:t>Lorem</a:t>
            </a:r>
            <a:r>
              <a:rPr lang="en-US" dirty="0">
                <a:ea typeface="Calibri"/>
                <a:cs typeface="Times New Roman"/>
              </a:rPr>
              <a:t> </a:t>
            </a:r>
            <a:r>
              <a:rPr lang="en-US" dirty="0" err="1">
                <a:ea typeface="Calibri"/>
                <a:cs typeface="Times New Roman"/>
              </a:rPr>
              <a:t>Ipsum</a:t>
            </a:r>
            <a:r>
              <a:rPr lang="en-US" dirty="0">
                <a:ea typeface="Calibri"/>
                <a:cs typeface="Times New Roman"/>
              </a:rPr>
              <a:t> isn’t appropriate, you can instead choose to generate dummy text of many other different styles, such as Names, Addresses, email addresses etc.</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p:txBody>
          <a:bodyPr/>
          <a:lstStyle/>
          <a:p>
            <a:fld id="{B59DFEC3-DDF1-47FC-A429-F37F4C396648}" type="slidenum">
              <a:rPr lang="en-US" smtClean="0"/>
              <a:t>28</a:t>
            </a:fld>
            <a:endParaRPr lang="en-US"/>
          </a:p>
        </p:txBody>
      </p:sp>
    </p:spTree>
    <p:extLst>
      <p:ext uri="{BB962C8B-B14F-4D97-AF65-F5344CB8AC3E}">
        <p14:creationId xmlns:p14="http://schemas.microsoft.com/office/powerpoint/2010/main" val="1313915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600" b="1" dirty="0">
                <a:solidFill>
                  <a:srgbClr val="4F81BD"/>
                </a:solidFill>
                <a:latin typeface="Cambria"/>
                <a:ea typeface="Times New Roman"/>
                <a:cs typeface="Times New Roman"/>
              </a:rPr>
              <a:t>Edit Design-time Data Format &amp; Values</a:t>
            </a:r>
          </a:p>
          <a:p>
            <a:pPr>
              <a:lnSpc>
                <a:spcPct val="115000"/>
              </a:lnSpc>
              <a:spcAft>
                <a:spcPts val="1000"/>
              </a:spcAft>
            </a:pPr>
            <a:r>
              <a:rPr lang="en-US" dirty="0">
                <a:ea typeface="Calibri"/>
                <a:cs typeface="Times New Roman"/>
              </a:rPr>
              <a:t>You can use the Generate Sample Data tools already described to tool-generate the sample data. The result is written to a file which Expression Blend puts in the \</a:t>
            </a:r>
            <a:r>
              <a:rPr lang="en-US" dirty="0" err="1">
                <a:ea typeface="Calibri"/>
                <a:cs typeface="Times New Roman"/>
              </a:rPr>
              <a:t>SampleData</a:t>
            </a:r>
            <a:r>
              <a:rPr lang="en-US" dirty="0">
                <a:ea typeface="Calibri"/>
                <a:cs typeface="Times New Roman"/>
              </a:rPr>
              <a:t> folder of your project.</a:t>
            </a:r>
          </a:p>
          <a:p>
            <a:pPr>
              <a:lnSpc>
                <a:spcPct val="115000"/>
              </a:lnSpc>
              <a:spcAft>
                <a:spcPts val="1000"/>
              </a:spcAft>
            </a:pPr>
            <a:endParaRPr lang="en-US" dirty="0" smtClean="0">
              <a:ea typeface="Calibri"/>
              <a:cs typeface="Times New Roman"/>
            </a:endParaRPr>
          </a:p>
          <a:p>
            <a:pPr>
              <a:lnSpc>
                <a:spcPct val="115000"/>
              </a:lnSpc>
              <a:spcAft>
                <a:spcPts val="1000"/>
              </a:spcAft>
            </a:pPr>
            <a:r>
              <a:rPr lang="en-US" dirty="0" smtClean="0">
                <a:ea typeface="Calibri"/>
                <a:cs typeface="Times New Roman"/>
              </a:rPr>
              <a:t>You </a:t>
            </a:r>
            <a:r>
              <a:rPr lang="en-US" dirty="0">
                <a:ea typeface="Calibri"/>
                <a:cs typeface="Times New Roman"/>
              </a:rPr>
              <a:t>can choose to edit the file directly to further modify the design-time data to suit your own needs</a:t>
            </a:r>
            <a:r>
              <a:rPr lang="en-US" dirty="0" smtClean="0">
                <a:ea typeface="Calibri"/>
                <a:cs typeface="Times New Roman"/>
              </a:rPr>
              <a:t>. Changes to the data you make will be reflected immediately in </a:t>
            </a:r>
            <a:r>
              <a:rPr lang="en-US" smtClean="0">
                <a:ea typeface="Calibri"/>
                <a:cs typeface="Times New Roman"/>
              </a:rPr>
              <a:t>design windows that </a:t>
            </a:r>
            <a:r>
              <a:rPr lang="en-US" dirty="0" smtClean="0">
                <a:ea typeface="Calibri"/>
                <a:cs typeface="Times New Roman"/>
              </a:rPr>
              <a:t>are making use of the data.</a:t>
            </a:r>
            <a:endParaRPr lang="en-US" dirty="0">
              <a:ea typeface="Calibri"/>
              <a:cs typeface="Times New Roman"/>
            </a:endParaRP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p:txBody>
          <a:bodyPr/>
          <a:lstStyle/>
          <a:p>
            <a:fld id="{B59DFEC3-DDF1-47FC-A429-F37F4C396648}" type="slidenum">
              <a:rPr lang="en-US" smtClean="0"/>
              <a:t>29</a:t>
            </a:fld>
            <a:endParaRPr lang="en-US"/>
          </a:p>
        </p:txBody>
      </p:sp>
    </p:spTree>
    <p:extLst>
      <p:ext uri="{BB962C8B-B14F-4D97-AF65-F5344CB8AC3E}">
        <p14:creationId xmlns:p14="http://schemas.microsoft.com/office/powerpoint/2010/main" val="3465176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DB75546-1E27-423B-8616-7D0A71BB4CC5}"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7084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27A55FCA-734B-45E5-B28F-7465A7E135FD}" type="datetime1">
              <a:rPr lang="en-US" smtClean="0">
                <a:solidFill>
                  <a:prstClr val="black"/>
                </a:solidFill>
              </a:rPr>
              <a:t>5/18/2015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1732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Setting properties of controls directly from code is of course, possible but it’s bad practice.</a:t>
            </a:r>
          </a:p>
          <a:p>
            <a:r>
              <a:rPr lang="en-GB" dirty="0" smtClean="0"/>
              <a:t>It is far better from a good object-oriented design point of view to decouple the logic that is changing the state and data of the app from the UI – the ‘View’ – that is interacting</a:t>
            </a:r>
            <a:r>
              <a:rPr lang="en-GB" baseline="0" dirty="0" smtClean="0"/>
              <a:t> with the user.</a:t>
            </a:r>
          </a:p>
          <a:p>
            <a:r>
              <a:rPr lang="en-GB" baseline="0" dirty="0" smtClean="0"/>
              <a:t>A technique called Data Binding allows you to do that.</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0564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a:lnSpc>
                <a:spcPct val="115000"/>
              </a:lnSpc>
              <a:spcBef>
                <a:spcPts val="1000"/>
              </a:spcBef>
            </a:pPr>
            <a:r>
              <a:rPr lang="en-US" sz="1800" b="1" dirty="0">
                <a:solidFill>
                  <a:srgbClr val="4F81BD"/>
                </a:solidFill>
                <a:latin typeface="Cambria"/>
                <a:ea typeface="Times New Roman"/>
                <a:cs typeface="Times New Roman"/>
              </a:rPr>
              <a:t>Data Binding in XAML</a:t>
            </a:r>
          </a:p>
          <a:p>
            <a:pPr>
              <a:lnSpc>
                <a:spcPct val="115000"/>
              </a:lnSpc>
              <a:spcAft>
                <a:spcPts val="1000"/>
              </a:spcAft>
            </a:pPr>
            <a:r>
              <a:rPr lang="en-US" sz="1400" dirty="0">
                <a:ea typeface="Calibri"/>
                <a:cs typeface="Times New Roman"/>
              </a:rPr>
              <a:t>In this example, you can see that the </a:t>
            </a:r>
            <a:r>
              <a:rPr lang="en-US" sz="1400" b="1" dirty="0">
                <a:ea typeface="Calibri"/>
                <a:cs typeface="Times New Roman"/>
              </a:rPr>
              <a:t>Text</a:t>
            </a:r>
            <a:r>
              <a:rPr lang="en-US" sz="1400" dirty="0">
                <a:ea typeface="Calibri"/>
                <a:cs typeface="Times New Roman"/>
              </a:rPr>
              <a:t> property of the </a:t>
            </a:r>
            <a:r>
              <a:rPr lang="en-US" sz="1400" b="1" dirty="0" err="1">
                <a:ea typeface="Calibri"/>
                <a:cs typeface="Times New Roman"/>
              </a:rPr>
              <a:t>TextBlock</a:t>
            </a:r>
            <a:r>
              <a:rPr lang="en-US" sz="1400" dirty="0">
                <a:ea typeface="Calibri"/>
                <a:cs typeface="Times New Roman"/>
              </a:rPr>
              <a:t> control is set not to a literal string, but to a specially formatted string known as a Markup Extension:</a:t>
            </a:r>
          </a:p>
          <a:p>
            <a:pPr>
              <a:lnSpc>
                <a:spcPct val="115000"/>
              </a:lnSpc>
              <a:spcAft>
                <a:spcPts val="1000"/>
              </a:spcAft>
            </a:pPr>
            <a:r>
              <a:rPr lang="en-US" sz="1400" b="1" dirty="0">
                <a:ea typeface="Calibri"/>
                <a:cs typeface="Times New Roman"/>
              </a:rPr>
              <a:t>Text="{Binding </a:t>
            </a:r>
            <a:r>
              <a:rPr lang="en-US" sz="1400" b="1" dirty="0" smtClean="0">
                <a:ea typeface="Calibri"/>
                <a:cs typeface="Times New Roman"/>
              </a:rPr>
              <a:t>Directions}"</a:t>
            </a:r>
            <a:endParaRPr lang="en-US" sz="1400" dirty="0">
              <a:ea typeface="Calibri"/>
              <a:cs typeface="Times New Roman"/>
            </a:endParaRP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b="1" dirty="0">
                <a:ea typeface="Calibri"/>
                <a:cs typeface="Times New Roman"/>
              </a:rPr>
              <a:t>{…}</a:t>
            </a:r>
            <a:r>
              <a:rPr lang="en-US" sz="1400" dirty="0">
                <a:ea typeface="Calibri"/>
                <a:cs typeface="Times New Roman"/>
              </a:rPr>
              <a:t> brackets enclose a binding statement which starts with the keyword </a:t>
            </a:r>
            <a:r>
              <a:rPr lang="en-US" sz="1400" b="1" dirty="0">
                <a:ea typeface="Calibri"/>
                <a:cs typeface="Times New Roman"/>
              </a:rPr>
              <a:t>Binding</a:t>
            </a:r>
            <a:r>
              <a:rPr lang="en-US" sz="1400" dirty="0">
                <a:ea typeface="Calibri"/>
                <a:cs typeface="Times New Roman"/>
              </a:rPr>
              <a:t>. </a:t>
            </a:r>
            <a:r>
              <a:rPr lang="en-US" sz="1400" b="1" dirty="0" smtClean="0">
                <a:ea typeface="Calibri"/>
                <a:cs typeface="Times New Roman"/>
              </a:rPr>
              <a:t>Directions </a:t>
            </a:r>
            <a:r>
              <a:rPr lang="en-US" sz="1400" dirty="0" smtClean="0">
                <a:ea typeface="Calibri"/>
                <a:cs typeface="Times New Roman"/>
              </a:rPr>
              <a:t>is </a:t>
            </a:r>
            <a:r>
              <a:rPr lang="en-US" sz="1400" dirty="0">
                <a:ea typeface="Calibri"/>
                <a:cs typeface="Times New Roman"/>
              </a:rPr>
              <a:t>the name of the property on the bound data object where this </a:t>
            </a:r>
            <a:r>
              <a:rPr lang="en-US" sz="1400" dirty="0" err="1">
                <a:ea typeface="Calibri"/>
                <a:cs typeface="Times New Roman"/>
              </a:rPr>
              <a:t>TextBlock</a:t>
            </a:r>
            <a:r>
              <a:rPr lang="en-US" sz="1400" dirty="0">
                <a:ea typeface="Calibri"/>
                <a:cs typeface="Times New Roman"/>
              </a:rPr>
              <a:t> will get the value to show. </a:t>
            </a:r>
            <a:endParaRPr lang="en-US" sz="1400" dirty="0" smtClean="0">
              <a:ea typeface="Calibri"/>
              <a:cs typeface="Times New Roman"/>
            </a:endParaRP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Binding statement does not say exactly which data object is used to supply the vale, it just states that when this element is bound to a data object, if it has a property called </a:t>
            </a:r>
            <a:r>
              <a:rPr lang="en-US" sz="1400" dirty="0" smtClean="0">
                <a:ea typeface="Calibri"/>
                <a:cs typeface="Times New Roman"/>
              </a:rPr>
              <a:t>Directions, </a:t>
            </a:r>
            <a:r>
              <a:rPr lang="en-US" sz="1400" dirty="0">
                <a:ea typeface="Calibri"/>
                <a:cs typeface="Times New Roman"/>
              </a:rPr>
              <a:t>that’s where this control will get the value for its Text property from.</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You </a:t>
            </a:r>
            <a:r>
              <a:rPr lang="en-US" sz="1400" dirty="0">
                <a:ea typeface="Calibri"/>
                <a:cs typeface="Times New Roman"/>
              </a:rPr>
              <a:t>define the actual object to use for data binding by setting the </a:t>
            </a:r>
            <a:r>
              <a:rPr lang="en-US" sz="1400" b="1" dirty="0" err="1">
                <a:ea typeface="Calibri"/>
                <a:cs typeface="Times New Roman"/>
              </a:rPr>
              <a:t>DataContext</a:t>
            </a:r>
            <a:r>
              <a:rPr lang="en-US" sz="1400" dirty="0">
                <a:ea typeface="Calibri"/>
                <a:cs typeface="Times New Roman"/>
              </a:rPr>
              <a:t> property. You can set </a:t>
            </a:r>
            <a:r>
              <a:rPr lang="en-US" sz="1400" dirty="0" err="1">
                <a:ea typeface="Calibri"/>
                <a:cs typeface="Times New Roman"/>
              </a:rPr>
              <a:t>DataContext</a:t>
            </a:r>
            <a:r>
              <a:rPr lang="en-US" sz="1400" dirty="0">
                <a:ea typeface="Calibri"/>
                <a:cs typeface="Times New Roman"/>
              </a:rPr>
              <a:t> on an individual element, or on a containing element, in which case it is inherited by all the contained controls. Often, you will simply set </a:t>
            </a:r>
            <a:r>
              <a:rPr lang="en-US" sz="1400" dirty="0" err="1">
                <a:ea typeface="Calibri"/>
                <a:cs typeface="Times New Roman"/>
              </a:rPr>
              <a:t>DataContext</a:t>
            </a:r>
            <a:r>
              <a:rPr lang="en-US" sz="1400" dirty="0">
                <a:ea typeface="Calibri"/>
                <a:cs typeface="Times New Roman"/>
              </a:rPr>
              <a:t> on a Grid or on the whole Page.</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There </a:t>
            </a:r>
            <a:r>
              <a:rPr lang="en-US" sz="1400" dirty="0">
                <a:ea typeface="Calibri"/>
                <a:cs typeface="Times New Roman"/>
              </a:rPr>
              <a:t>is a property called </a:t>
            </a:r>
            <a:r>
              <a:rPr lang="en-US" sz="1400" b="1" dirty="0" err="1">
                <a:ea typeface="Calibri"/>
                <a:cs typeface="Times New Roman"/>
              </a:rPr>
              <a:t>ItemsSource</a:t>
            </a:r>
            <a:r>
              <a:rPr lang="en-US" sz="1400" dirty="0">
                <a:ea typeface="Calibri"/>
                <a:cs typeface="Times New Roman"/>
              </a:rPr>
              <a:t> on a </a:t>
            </a:r>
            <a:r>
              <a:rPr lang="en-US" sz="1400" dirty="0" err="1">
                <a:ea typeface="Calibri"/>
                <a:cs typeface="Times New Roman"/>
              </a:rPr>
              <a:t>ListBox</a:t>
            </a:r>
            <a:r>
              <a:rPr lang="en-US" sz="1400" dirty="0">
                <a:ea typeface="Calibri"/>
                <a:cs typeface="Times New Roman"/>
              </a:rPr>
              <a:t> control which does a similar job, but which you need to set to some collection of data objects.</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a:t>
            </a:fld>
            <a:endParaRPr lang="en-US"/>
          </a:p>
        </p:txBody>
      </p:sp>
    </p:spTree>
    <p:extLst>
      <p:ext uri="{BB962C8B-B14F-4D97-AF65-F5344CB8AC3E}">
        <p14:creationId xmlns:p14="http://schemas.microsoft.com/office/powerpoint/2010/main" val="270341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Data Binding Modes</a:t>
            </a:r>
          </a:p>
          <a:p>
            <a:pPr>
              <a:lnSpc>
                <a:spcPct val="115000"/>
              </a:lnSpc>
              <a:spcAft>
                <a:spcPts val="1000"/>
              </a:spcAft>
            </a:pPr>
            <a:r>
              <a:rPr lang="en-US" sz="1400" dirty="0" smtClean="0">
                <a:ea typeface="Calibri"/>
                <a:cs typeface="Times New Roman"/>
              </a:rPr>
              <a:t>This </a:t>
            </a:r>
            <a:r>
              <a:rPr lang="en-US" sz="1400" dirty="0">
                <a:ea typeface="Calibri"/>
                <a:cs typeface="Times New Roman"/>
              </a:rPr>
              <a:t>Binding statement also </a:t>
            </a:r>
            <a:r>
              <a:rPr lang="en-US" sz="1400" dirty="0" smtClean="0">
                <a:ea typeface="Calibri"/>
                <a:cs typeface="Times New Roman"/>
              </a:rPr>
              <a:t>specifies </a:t>
            </a:r>
            <a:r>
              <a:rPr lang="en-US" sz="1400" dirty="0">
                <a:ea typeface="Calibri"/>
                <a:cs typeface="Times New Roman"/>
              </a:rPr>
              <a:t>a Mode:</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Text</a:t>
            </a:r>
            <a:r>
              <a:rPr lang="en-US" sz="1400" dirty="0">
                <a:ea typeface="Calibri"/>
                <a:cs typeface="Times New Roman"/>
              </a:rPr>
              <a:t>="{Binding </a:t>
            </a:r>
            <a:r>
              <a:rPr lang="en-US" sz="1400" dirty="0" smtClean="0">
                <a:ea typeface="Calibri"/>
                <a:cs typeface="Times New Roman"/>
              </a:rPr>
              <a:t>Directions, </a:t>
            </a:r>
            <a:r>
              <a:rPr lang="en-US" sz="1400" b="1" dirty="0">
                <a:ea typeface="Calibri"/>
                <a:cs typeface="Times New Roman"/>
              </a:rPr>
              <a:t>Mode=</a:t>
            </a:r>
            <a:r>
              <a:rPr lang="en-US" sz="1400" b="1" dirty="0" err="1">
                <a:ea typeface="Calibri"/>
                <a:cs typeface="Times New Roman"/>
              </a:rPr>
              <a:t>OneWay</a:t>
            </a:r>
            <a:r>
              <a:rPr lang="en-US" sz="1400" dirty="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Mode property states how changes to the data object or to the control are handled:</a:t>
            </a:r>
          </a:p>
          <a:p>
            <a:pPr marL="342900" marR="0" lvl="0" indent="-342900">
              <a:lnSpc>
                <a:spcPct val="115000"/>
              </a:lnSpc>
              <a:spcBef>
                <a:spcPts val="0"/>
              </a:spcBef>
              <a:spcAft>
                <a:spcPts val="0"/>
              </a:spcAft>
              <a:buFont typeface="Symbol"/>
              <a:buChar char=""/>
            </a:pPr>
            <a:r>
              <a:rPr lang="en-US" sz="1400" dirty="0" err="1">
                <a:ea typeface="Calibri"/>
                <a:cs typeface="Times New Roman"/>
              </a:rPr>
              <a:t>OneTime</a:t>
            </a:r>
            <a:r>
              <a:rPr lang="en-US" sz="1400" dirty="0">
                <a:ea typeface="Calibri"/>
                <a:cs typeface="Times New Roman"/>
              </a:rPr>
              <a:t> – Control property is set once to the data value and any subsequent changes are ignored</a:t>
            </a:r>
          </a:p>
          <a:p>
            <a:pPr marL="342900" marR="0" lvl="0" indent="-342900">
              <a:lnSpc>
                <a:spcPct val="115000"/>
              </a:lnSpc>
              <a:spcBef>
                <a:spcPts val="0"/>
              </a:spcBef>
              <a:spcAft>
                <a:spcPts val="0"/>
              </a:spcAft>
              <a:buFont typeface="Symbol"/>
              <a:buChar char=""/>
            </a:pPr>
            <a:r>
              <a:rPr lang="en-US" sz="1400" dirty="0" err="1">
                <a:ea typeface="Calibri"/>
                <a:cs typeface="Times New Roman"/>
              </a:rPr>
              <a:t>OneWay</a:t>
            </a:r>
            <a:r>
              <a:rPr lang="en-US" sz="1400" dirty="0">
                <a:ea typeface="Calibri"/>
                <a:cs typeface="Times New Roman"/>
              </a:rPr>
              <a:t> – Changes in the data object are synchronized to the control property, but changes in the control are not synchronized back to the data object</a:t>
            </a:r>
          </a:p>
          <a:p>
            <a:pPr marL="342900" marR="0" lvl="0" indent="-342900">
              <a:lnSpc>
                <a:spcPct val="115000"/>
              </a:lnSpc>
              <a:spcBef>
                <a:spcPts val="0"/>
              </a:spcBef>
              <a:spcAft>
                <a:spcPts val="1000"/>
              </a:spcAft>
              <a:buFont typeface="Symbol"/>
              <a:buChar char=""/>
            </a:pPr>
            <a:r>
              <a:rPr lang="en-US" sz="1400" dirty="0" err="1">
                <a:ea typeface="Calibri"/>
                <a:cs typeface="Times New Roman"/>
              </a:rPr>
              <a:t>TwoWay</a:t>
            </a:r>
            <a:r>
              <a:rPr lang="en-US" sz="1400" dirty="0">
                <a:ea typeface="Calibri"/>
                <a:cs typeface="Times New Roman"/>
              </a:rPr>
              <a:t> – Changes in the data object are synchronized to the control property and vice-versa</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a:t>
            </a:fld>
            <a:endParaRPr lang="en-US"/>
          </a:p>
        </p:txBody>
      </p:sp>
    </p:spTree>
    <p:extLst>
      <p:ext uri="{BB962C8B-B14F-4D97-AF65-F5344CB8AC3E}">
        <p14:creationId xmlns:p14="http://schemas.microsoft.com/office/powerpoint/2010/main" val="326604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nSpc>
                <a:spcPct val="115000"/>
              </a:lnSpc>
              <a:spcBef>
                <a:spcPts val="1000"/>
              </a:spcBef>
            </a:pPr>
            <a:r>
              <a:rPr lang="en-US" sz="1800" b="1" dirty="0" err="1">
                <a:solidFill>
                  <a:srgbClr val="4F81BD"/>
                </a:solidFill>
                <a:latin typeface="Cambria"/>
                <a:ea typeface="Times New Roman"/>
                <a:cs typeface="Times New Roman"/>
              </a:rPr>
              <a:t>INotifyPropertyChanged</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a:ea typeface="Calibri"/>
                <a:cs typeface="Times New Roman"/>
              </a:rPr>
              <a:t>The magic that makes a data object suitable for </a:t>
            </a:r>
            <a:r>
              <a:rPr lang="en-US" sz="1400" dirty="0" err="1">
                <a:ea typeface="Calibri"/>
                <a:cs typeface="Times New Roman"/>
              </a:rPr>
              <a:t>OneWay</a:t>
            </a:r>
            <a:r>
              <a:rPr lang="en-US" sz="1400" dirty="0">
                <a:ea typeface="Calibri"/>
                <a:cs typeface="Times New Roman"/>
              </a:rPr>
              <a:t> or </a:t>
            </a:r>
            <a:r>
              <a:rPr lang="en-US" sz="1400" dirty="0" err="1">
                <a:ea typeface="Calibri"/>
                <a:cs typeface="Times New Roman"/>
              </a:rPr>
              <a:t>TwoWay</a:t>
            </a:r>
            <a:r>
              <a:rPr lang="en-US" sz="1400" dirty="0">
                <a:ea typeface="Calibri"/>
                <a:cs typeface="Times New Roman"/>
              </a:rPr>
              <a:t> </a:t>
            </a:r>
            <a:r>
              <a:rPr lang="en-US" sz="1400" dirty="0" err="1">
                <a:ea typeface="Calibri"/>
                <a:cs typeface="Times New Roman"/>
              </a:rPr>
              <a:t>databinding</a:t>
            </a:r>
            <a:r>
              <a:rPr lang="en-US" sz="1400" dirty="0">
                <a:ea typeface="Calibri"/>
                <a:cs typeface="Times New Roman"/>
              </a:rPr>
              <a:t> is the </a:t>
            </a:r>
            <a:r>
              <a:rPr lang="en-US" sz="1400" b="1" dirty="0" err="1">
                <a:ea typeface="Calibri"/>
                <a:cs typeface="Times New Roman"/>
              </a:rPr>
              <a:t>INotifyPropertyChanged</a:t>
            </a:r>
            <a:r>
              <a:rPr lang="en-US" sz="1400" dirty="0">
                <a:ea typeface="Calibri"/>
                <a:cs typeface="Times New Roman"/>
              </a:rPr>
              <a:t> interface.</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That </a:t>
            </a:r>
            <a:r>
              <a:rPr lang="en-US" sz="1400" dirty="0">
                <a:ea typeface="Calibri"/>
                <a:cs typeface="Times New Roman"/>
              </a:rPr>
              <a:t>interface exposes just a single event, </a:t>
            </a:r>
            <a:r>
              <a:rPr lang="en-US" sz="1400" b="1" dirty="0" err="1">
                <a:ea typeface="Calibri"/>
                <a:cs typeface="Times New Roman"/>
              </a:rPr>
              <a:t>PropertyChanged</a:t>
            </a:r>
            <a:r>
              <a:rPr lang="en-US" sz="1400" dirty="0">
                <a:ea typeface="Calibri"/>
                <a:cs typeface="Times New Roman"/>
              </a:rPr>
              <a:t>. When you create a data class for use with </a:t>
            </a:r>
            <a:r>
              <a:rPr lang="en-US" sz="1400" dirty="0" err="1">
                <a:ea typeface="Calibri"/>
                <a:cs typeface="Times New Roman"/>
              </a:rPr>
              <a:t>databinding</a:t>
            </a:r>
            <a:r>
              <a:rPr lang="en-US" sz="1400" dirty="0">
                <a:ea typeface="Calibri"/>
                <a:cs typeface="Times New Roman"/>
              </a:rPr>
              <a:t>, you simply code it so that in all the setters for properties on the class, you fire the </a:t>
            </a:r>
            <a:r>
              <a:rPr lang="en-US" sz="1400" dirty="0" err="1">
                <a:ea typeface="Calibri"/>
                <a:cs typeface="Times New Roman"/>
              </a:rPr>
              <a:t>PropertyChanged</a:t>
            </a:r>
            <a:r>
              <a:rPr lang="en-US" sz="1400" dirty="0">
                <a:ea typeface="Calibri"/>
                <a:cs typeface="Times New Roman"/>
              </a:rPr>
              <a:t> event, passing the name of the property in the </a:t>
            </a:r>
            <a:r>
              <a:rPr lang="en-US" sz="1400" b="1" dirty="0" err="1">
                <a:ea typeface="Calibri"/>
                <a:cs typeface="Times New Roman"/>
              </a:rPr>
              <a:t>PropertyChangedEventArgs</a:t>
            </a:r>
            <a:r>
              <a:rPr lang="en-US" sz="1400" dirty="0" smtClean="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observer of this </a:t>
            </a:r>
            <a:r>
              <a:rPr lang="en-US" sz="1400" dirty="0" err="1" smtClean="0">
                <a:ea typeface="Calibri"/>
                <a:cs typeface="Times New Roman"/>
              </a:rPr>
              <a:t>PropertyChanged</a:t>
            </a:r>
            <a:r>
              <a:rPr lang="en-US" sz="1400" dirty="0" smtClean="0">
                <a:ea typeface="Calibri"/>
                <a:cs typeface="Times New Roman"/>
              </a:rPr>
              <a:t> event is – of course – the XAML runtime. When</a:t>
            </a:r>
            <a:r>
              <a:rPr lang="en-US" sz="1400" baseline="0" dirty="0" smtClean="0">
                <a:ea typeface="Calibri"/>
                <a:cs typeface="Times New Roman"/>
              </a:rPr>
              <a:t> this event fires, it updates the corresponding controls that have properties bound to the </a:t>
            </a:r>
            <a:r>
              <a:rPr lang="en-US" sz="1400" baseline="0" dirty="0" err="1" smtClean="0">
                <a:ea typeface="Calibri"/>
                <a:cs typeface="Times New Roman"/>
              </a:rPr>
              <a:t>ViewModel</a:t>
            </a:r>
            <a:r>
              <a:rPr lang="en-US" sz="1400" baseline="0" dirty="0" smtClean="0">
                <a:ea typeface="Calibri"/>
                <a:cs typeface="Times New Roman"/>
              </a:rPr>
              <a:t> property that has changed.</a:t>
            </a:r>
            <a:endParaRPr lang="en-US" sz="1400" dirty="0">
              <a:ea typeface="Calibri"/>
              <a:cs typeface="Times New Roman"/>
            </a:endParaRP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7</a:t>
            </a:fld>
            <a:endParaRPr lang="en-US"/>
          </a:p>
        </p:txBody>
      </p:sp>
    </p:spTree>
    <p:extLst>
      <p:ext uri="{BB962C8B-B14F-4D97-AF65-F5344CB8AC3E}">
        <p14:creationId xmlns:p14="http://schemas.microsoft.com/office/powerpoint/2010/main" val="2528966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says the same thing as the previous slide but as a diagram.</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763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05773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8684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446915" cy="6225580"/>
          </a:xfrm>
          <a:prstGeom prst="rect">
            <a:avLst/>
          </a:prstGeom>
        </p:spPr>
      </p:pic>
      <p:sp>
        <p:nvSpPr>
          <p:cNvPr id="6" name="Rectangle 5"/>
          <p:cNvSpPr/>
          <p:nvPr userDrawn="1"/>
        </p:nvSpPr>
        <p:spPr>
          <a:xfrm>
            <a:off x="487465" y="1278012"/>
            <a:ext cx="5938047" cy="3989470"/>
          </a:xfrm>
          <a:prstGeom prst="rect">
            <a:avLst/>
          </a:prstGeom>
          <a:solidFill>
            <a:srgbClr val="00BCF2">
              <a:alpha val="8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6682" y="5260040"/>
            <a:ext cx="726118" cy="726015"/>
          </a:xfrm>
          <a:prstGeom prst="rect">
            <a:avLst/>
          </a:prstGeom>
        </p:spPr>
      </p:pic>
      <p:sp>
        <p:nvSpPr>
          <p:cNvPr id="17" name="Picture Placeholder 15"/>
          <p:cNvSpPr>
            <a:spLocks noGrp="1"/>
          </p:cNvSpPr>
          <p:nvPr>
            <p:ph type="pic" sz="quarter" idx="20" hasCustomPrompt="1"/>
          </p:nvPr>
        </p:nvSpPr>
        <p:spPr>
          <a:xfrm>
            <a:off x="11396013" y="5258847"/>
            <a:ext cx="729551" cy="732130"/>
          </a:xfrm>
          <a:prstGeom prst="rect">
            <a:avLst/>
          </a:prstGeom>
        </p:spPr>
        <p:txBody>
          <a:bodyPr wrap="none" lIns="0" tIns="0" rIns="0" bIns="0" anchor="ctr" anchorCtr="0">
            <a:normAutofit/>
          </a:bodyPr>
          <a:lstStyle>
            <a:lvl1pPr marL="0" marR="0" indent="0" algn="ctr" defTabSz="1243389" rtl="0" eaLnBrk="1" fontAlgn="auto" latinLnBrk="0" hangingPunct="1">
              <a:lnSpc>
                <a:spcPct val="100000"/>
              </a:lnSpc>
              <a:spcBef>
                <a:spcPts val="0"/>
              </a:spcBef>
              <a:spcAft>
                <a:spcPts val="0"/>
              </a:spcAft>
              <a:buClrTx/>
              <a:buSzPct val="100000"/>
              <a:buFont typeface="Arial" pitchFamily="34" charset="0"/>
              <a:buNone/>
              <a:tabLst/>
              <a:defRPr sz="1088"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426905" y="5484445"/>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426905" y="5634479"/>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r>
              <a:rPr lang="en-US" smtClean="0"/>
              <a:t>Microsoft Confidential</a:t>
            </a:r>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0160625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5/18/2015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35356790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2E6C8223-FB88-46A3-B41D-44B2610DF9D3}" type="datetime1">
              <a:rPr lang="en-US" smtClean="0"/>
              <a:pPr/>
              <a:t>5/18/2015</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210319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5/18/2015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5/18/2015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pPr/>
              <a:t>5/18/2015</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5/18/2015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5/18/2015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5/18/2015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t>5/18/2015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288605353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t>5/18/2015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5/18/2015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
        <p:nvSpPr>
          <p:cNvPr id="7" name="Title 1"/>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564192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81070002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20561900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50283776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screen shot</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76975751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5/18/2015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pPr/>
              <a:t>5/18/2015</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134124479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pPr/>
              <a:t>5/18/2015</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pPr/>
              <a:t>5/18/2015</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2E6C8223-FB88-46A3-B41D-44B2610DF9D3}" type="datetime1">
              <a:rPr lang="en-US" smtClean="0"/>
              <a:pPr/>
              <a:t>5/18/2015</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87150"/>
            <a:ext cx="11887199" cy="1195712"/>
          </a:xfrm>
        </p:spPr>
        <p:txBody>
          <a:bodyPr/>
          <a:lstStyle>
            <a:lvl1pPr marL="0" indent="0">
              <a:buNone/>
              <a:defRPr sz="1800">
                <a:gradFill>
                  <a:gsLst>
                    <a:gs pos="1250">
                      <a:srgbClr val="000000"/>
                    </a:gs>
                    <a:gs pos="100000">
                      <a:srgbClr val="000000"/>
                    </a:gs>
                  </a:gsLst>
                  <a:lin ang="5400000" scaled="0"/>
                </a:gradFill>
                <a:latin typeface="Segoe UI Mono" panose="020B0509040204020203" pitchFamily="49" charset="0"/>
                <a:cs typeface="Segoe UI" pitchFamily="34" charset="0"/>
              </a:defRPr>
            </a:lvl1pPr>
            <a:lvl2pPr marL="346553" indent="0">
              <a:buNone/>
              <a:defRPr sz="1200">
                <a:gradFill>
                  <a:gsLst>
                    <a:gs pos="1250">
                      <a:srgbClr val="000000"/>
                    </a:gs>
                    <a:gs pos="100000">
                      <a:srgbClr val="000000"/>
                    </a:gs>
                  </a:gsLst>
                  <a:lin ang="5400000" scaled="0"/>
                </a:gradFill>
                <a:latin typeface="Segoe UI Mono" panose="020B0509040204020203" pitchFamily="49" charset="0"/>
                <a:cs typeface="Segoe UI" pitchFamily="34" charset="0"/>
              </a:defRPr>
            </a:lvl2pPr>
            <a:lvl3pPr marL="584607" indent="0">
              <a:buNone/>
              <a:defRPr sz="1100">
                <a:gradFill>
                  <a:gsLst>
                    <a:gs pos="1250">
                      <a:srgbClr val="000000"/>
                    </a:gs>
                    <a:gs pos="100000">
                      <a:srgbClr val="000000"/>
                    </a:gs>
                  </a:gsLst>
                  <a:lin ang="5400000" scaled="0"/>
                </a:gradFill>
                <a:latin typeface="Segoe UI Mono" panose="020B0509040204020203" pitchFamily="49" charset="0"/>
                <a:cs typeface="Segoe UI" pitchFamily="34" charset="0"/>
              </a:defRPr>
            </a:lvl3pPr>
            <a:lvl4pPr marL="814563" indent="0">
              <a:buNone/>
              <a:defRPr sz="1050">
                <a:gradFill>
                  <a:gsLst>
                    <a:gs pos="1250">
                      <a:srgbClr val="000000"/>
                    </a:gs>
                    <a:gs pos="100000">
                      <a:srgbClr val="000000"/>
                    </a:gs>
                  </a:gsLst>
                  <a:lin ang="5400000" scaled="0"/>
                </a:gradFill>
                <a:latin typeface="Segoe UI Mono" panose="020B0509040204020203" pitchFamily="49" charset="0"/>
                <a:cs typeface="Segoe UI" pitchFamily="34" charset="0"/>
              </a:defRPr>
            </a:lvl4pPr>
            <a:lvl5pPr marL="1050997" indent="0">
              <a:buNone/>
              <a:defRPr sz="1050">
                <a:gradFill>
                  <a:gsLst>
                    <a:gs pos="1250">
                      <a:srgbClr val="000000"/>
                    </a:gs>
                    <a:gs pos="100000">
                      <a:srgbClr val="000000"/>
                    </a:gs>
                  </a:gsLst>
                  <a:lin ang="5400000" scaled="0"/>
                </a:gradFill>
                <a:latin typeface="Segoe UI Mono" panose="020B0509040204020203" pitchFamily="49"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1"/>
          </p:nvPr>
        </p:nvSpPr>
        <p:spPr/>
        <p:txBody>
          <a:bodyPr/>
          <a:lstStyle/>
          <a:p>
            <a:fld id="{2E6C8223-FB88-46A3-B41D-44B2610DF9D3}" type="datetime1">
              <a:rPr lang="en-US" smtClean="0"/>
              <a:t>5/18/2015</a:t>
            </a:fld>
            <a:endParaRPr lang="en-US"/>
          </a:p>
        </p:txBody>
      </p:sp>
      <p:sp>
        <p:nvSpPr>
          <p:cNvPr id="7" name="Footer Placeholder 6"/>
          <p:cNvSpPr>
            <a:spLocks noGrp="1"/>
          </p:cNvSpPr>
          <p:nvPr>
            <p:ph type="ftr" sz="quarter" idx="12"/>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637837" y="6489044"/>
            <a:ext cx="1526960" cy="361018"/>
          </a:xfrm>
          <a:prstGeom prst="rect">
            <a:avLst/>
          </a:prstGeom>
        </p:spPr>
      </p:pic>
    </p:spTree>
    <p:extLst>
      <p:ext uri="{BB962C8B-B14F-4D97-AF65-F5344CB8AC3E}">
        <p14:creationId xmlns:p14="http://schemas.microsoft.com/office/powerpoint/2010/main" val="131686243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Date Placeholder 2"/>
          <p:cNvSpPr>
            <a:spLocks noGrp="1"/>
          </p:cNvSpPr>
          <p:nvPr>
            <p:ph type="dt" sz="half" idx="10"/>
          </p:nvPr>
        </p:nvSpPr>
        <p:spPr/>
        <p:txBody>
          <a:bodyPr/>
          <a:lstStyle/>
          <a:p>
            <a:fld id="{DD6BA945-7159-4B59-BBE9-794DFD3401F2}" type="datetime1">
              <a:rPr lang="en-US" smtClean="0">
                <a:solidFill>
                  <a:srgbClr val="787878">
                    <a:lumMod val="60000"/>
                    <a:lumOff val="40000"/>
                  </a:srgbClr>
                </a:solidFill>
              </a:rPr>
              <a:pPr/>
              <a:t>5/18/2015</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a:t>
            </a:fld>
            <a:endParaRPr lang="en-US">
              <a:solidFill>
                <a:srgbClr val="787878">
                  <a:lumMod val="60000"/>
                  <a:lumOff val="40000"/>
                </a:srgbClr>
              </a:solidFill>
            </a:endParaRPr>
          </a:p>
        </p:txBody>
      </p:sp>
    </p:spTree>
    <p:extLst>
      <p:ext uri="{BB962C8B-B14F-4D97-AF65-F5344CB8AC3E}">
        <p14:creationId xmlns:p14="http://schemas.microsoft.com/office/powerpoint/2010/main" val="37919492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21824" y="2372526"/>
            <a:ext cx="11192828" cy="2092881"/>
          </a:xfrm>
        </p:spPr>
        <p:txBody>
          <a:bodyPr/>
          <a:lstStyle>
            <a:lvl2pPr marL="781501" indent="-155437">
              <a:defRPr/>
            </a:lvl2pPr>
            <a:lvl3pPr marL="1398929" indent="-155437">
              <a:defRPr/>
            </a:lvl3pPr>
            <a:lvl4pPr marL="2024993" indent="-155437">
              <a:defRPr/>
            </a:lvl4pPr>
            <a:lvl5pPr marL="2642422" indent="-155437">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21824" y="546609"/>
            <a:ext cx="11192828" cy="49030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21824" y="1100991"/>
            <a:ext cx="11192828" cy="410690"/>
          </a:xfrm>
        </p:spPr>
        <p:txBody>
          <a:bodyPr/>
          <a:lstStyle>
            <a:lvl1pPr marL="0" indent="0">
              <a:buNone/>
              <a:defRPr sz="1632">
                <a:solidFill>
                  <a:schemeClr val="tx1"/>
                </a:solidFill>
              </a:defRPr>
            </a:lvl1pPr>
            <a:lvl2pPr marL="237473" indent="0">
              <a:buNone/>
              <a:defRPr sz="1632">
                <a:solidFill>
                  <a:schemeClr val="tx1"/>
                </a:solidFill>
              </a:defRPr>
            </a:lvl2pPr>
            <a:lvl3pPr marL="466310" indent="0">
              <a:buNone/>
              <a:defRPr sz="1632">
                <a:solidFill>
                  <a:schemeClr val="tx1"/>
                </a:solidFill>
              </a:defRPr>
            </a:lvl3pPr>
            <a:lvl4pPr marL="703782" indent="0">
              <a:buNone/>
              <a:defRPr sz="1632">
                <a:solidFill>
                  <a:schemeClr val="tx1"/>
                </a:solidFill>
              </a:defRPr>
            </a:lvl4pPr>
            <a:lvl5pPr marL="932619" indent="0">
              <a:buNone/>
              <a:defRPr sz="1632">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5/18/2015</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2695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738664"/>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89"/>
            <a:ext cx="2901844" cy="372394"/>
          </a:xfrm>
          <a:prstGeom prst="rect">
            <a:avLst/>
          </a:prstGeom>
        </p:spPr>
        <p:txBody>
          <a:bodyPr/>
          <a:lstStyle/>
          <a:p>
            <a:fld id="{5AE4E380-03BE-6E48-9E85-36A00AC23E39}" type="datetimeFigureOut">
              <a:rPr lang="en-US" smtClean="0"/>
              <a:t>5/18/2015</a:t>
            </a:fld>
            <a:endParaRPr lang="en-US"/>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a:lstStyle/>
          <a:p>
            <a:fld id="{38EE2AB6-723D-0541-AE72-5F9878E54F9E}" type="slidenum">
              <a:rPr lang="en-US" smtClean="0"/>
              <a:t>‹#›</a:t>
            </a:fld>
            <a:endParaRPr lang="en-US"/>
          </a:p>
        </p:txBody>
      </p:sp>
    </p:spTree>
    <p:extLst>
      <p:ext uri="{BB962C8B-B14F-4D97-AF65-F5344CB8AC3E}">
        <p14:creationId xmlns:p14="http://schemas.microsoft.com/office/powerpoint/2010/main" val="3077193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446915" cy="6225580"/>
          </a:xfrm>
          <a:prstGeom prst="rect">
            <a:avLst/>
          </a:prstGeom>
        </p:spPr>
      </p:pic>
      <p:sp>
        <p:nvSpPr>
          <p:cNvPr id="6" name="Rectangle 5"/>
          <p:cNvSpPr/>
          <p:nvPr userDrawn="1"/>
        </p:nvSpPr>
        <p:spPr>
          <a:xfrm>
            <a:off x="487465" y="1278012"/>
            <a:ext cx="5938047" cy="3989470"/>
          </a:xfrm>
          <a:prstGeom prst="rect">
            <a:avLst/>
          </a:prstGeom>
          <a:solidFill>
            <a:schemeClr val="accent1">
              <a:alpha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6682" y="5260040"/>
            <a:ext cx="726118" cy="726015"/>
          </a:xfrm>
          <a:prstGeom prst="rect">
            <a:avLst/>
          </a:prstGeom>
        </p:spPr>
      </p:pic>
      <p:sp>
        <p:nvSpPr>
          <p:cNvPr id="17" name="Picture Placeholder 15"/>
          <p:cNvSpPr>
            <a:spLocks noGrp="1"/>
          </p:cNvSpPr>
          <p:nvPr>
            <p:ph type="pic" sz="quarter" idx="20" hasCustomPrompt="1"/>
          </p:nvPr>
        </p:nvSpPr>
        <p:spPr>
          <a:xfrm>
            <a:off x="11396013" y="5258847"/>
            <a:ext cx="729551" cy="732130"/>
          </a:xfrm>
          <a:prstGeom prst="rect">
            <a:avLst/>
          </a:prstGeom>
        </p:spPr>
        <p:txBody>
          <a:bodyPr wrap="none" lIns="0" tIns="0" rIns="0" bIns="0" anchor="ctr" anchorCtr="0">
            <a:normAutofit/>
          </a:bodyPr>
          <a:lstStyle>
            <a:lvl1pPr marL="0" marR="0" indent="0" algn="ctr" defTabSz="1243389" rtl="0" eaLnBrk="1" fontAlgn="auto" latinLnBrk="0" hangingPunct="1">
              <a:lnSpc>
                <a:spcPct val="100000"/>
              </a:lnSpc>
              <a:spcBef>
                <a:spcPts val="0"/>
              </a:spcBef>
              <a:spcAft>
                <a:spcPts val="0"/>
              </a:spcAft>
              <a:buClrTx/>
              <a:buSzPct val="100000"/>
              <a:buFont typeface="Arial" pitchFamily="34" charset="0"/>
              <a:buNone/>
              <a:tabLst/>
              <a:defRPr sz="1088"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426905" y="5484445"/>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426905" y="5634479"/>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r>
              <a:rPr lang="en-US" smtClean="0"/>
              <a:t>Microsoft Confidential</a:t>
            </a:r>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8876896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376757711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400436255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3"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3"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462901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32515239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746172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32119185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5/18/2015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4368245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5/18/2015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3029198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5/18/2015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4828959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5/18/2015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39236160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5/18/2015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7996977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pPr/>
              <a:t>5/18/2015</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6259553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4499723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5/18/2015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38456467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5/18/2015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2595093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5/18/2015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25703739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t>5/18/2015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9138069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1649839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76608804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61403098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9138209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t>5/18/2015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5018090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5/18/2015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
        <p:nvSpPr>
          <p:cNvPr id="7" name="Title 1"/>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293392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2182194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54772275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1" name="Picture 20"/>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22780241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20" name="Picture 1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269608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screen shot</a:t>
            </a:r>
            <a:endParaRPr lang="en-US" dirty="0"/>
          </a:p>
        </p:txBody>
      </p:sp>
      <p:pic>
        <p:nvPicPr>
          <p:cNvPr id="10" name="Picture 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55465137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5/18/2015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101243204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pPr/>
              <a:t>5/18/2015</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523818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pPr/>
              <a:t>5/18/2015</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6017164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pPr/>
              <a:t>5/18/2015</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1806126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2E6C8223-FB88-46A3-B41D-44B2610DF9D3}" type="datetime1">
              <a:rPr lang="en-US" smtClean="0"/>
              <a:pPr/>
              <a:t>5/18/2015</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33202421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pic>
        <p:nvPicPr>
          <p:cNvPr id="5" name="Picture 4" descr="PPT_Image_FINAL.jpg"/>
          <p:cNvPicPr>
            <a:picLocks noChangeAspect="1"/>
          </p:cNvPicPr>
          <p:nvPr userDrawn="1"/>
        </p:nvPicPr>
        <p:blipFill rotWithShape="1">
          <a:blip r:embed="rId3"/>
          <a:srcRect l="578" t="17463" r="2530" b="9074"/>
          <a:stretch/>
        </p:blipFill>
        <p:spPr>
          <a:xfrm>
            <a:off x="0" y="1"/>
            <a:ext cx="12446915" cy="6225580"/>
          </a:xfrm>
          <a:prstGeom prst="rect">
            <a:avLst/>
          </a:prstGeom>
        </p:spPr>
      </p:pic>
      <p:sp>
        <p:nvSpPr>
          <p:cNvPr id="6" name="Rectangle 5"/>
          <p:cNvSpPr/>
          <p:nvPr userDrawn="1"/>
        </p:nvSpPr>
        <p:spPr>
          <a:xfrm>
            <a:off x="487465" y="1278012"/>
            <a:ext cx="5938047" cy="3989470"/>
          </a:xfrm>
          <a:prstGeom prst="rect">
            <a:avLst/>
          </a:prstGeom>
          <a:solidFill>
            <a:schemeClr val="accent1">
              <a:alpha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396682" y="5260040"/>
            <a:ext cx="726118" cy="726015"/>
          </a:xfrm>
          <a:prstGeom prst="rect">
            <a:avLst/>
          </a:prstGeom>
        </p:spPr>
      </p:pic>
      <p:sp>
        <p:nvSpPr>
          <p:cNvPr id="17" name="Picture Placeholder 15"/>
          <p:cNvSpPr>
            <a:spLocks noGrp="1"/>
          </p:cNvSpPr>
          <p:nvPr>
            <p:ph type="pic" sz="quarter" idx="20" hasCustomPrompt="1"/>
          </p:nvPr>
        </p:nvSpPr>
        <p:spPr>
          <a:xfrm>
            <a:off x="11396013" y="5258847"/>
            <a:ext cx="729551" cy="732130"/>
          </a:xfrm>
          <a:prstGeom prst="rect">
            <a:avLst/>
          </a:prstGeom>
        </p:spPr>
        <p:txBody>
          <a:bodyPr wrap="none" lIns="0" tIns="0" rIns="0" bIns="0" anchor="ctr" anchorCtr="0">
            <a:normAutofit/>
          </a:bodyPr>
          <a:lstStyle>
            <a:lvl1pPr marL="0" marR="0" indent="0" algn="ctr" defTabSz="1243389" rtl="0" eaLnBrk="1" fontAlgn="auto" latinLnBrk="0" hangingPunct="1">
              <a:lnSpc>
                <a:spcPct val="100000"/>
              </a:lnSpc>
              <a:spcBef>
                <a:spcPts val="0"/>
              </a:spcBef>
              <a:spcAft>
                <a:spcPts val="0"/>
              </a:spcAft>
              <a:buClrTx/>
              <a:buSzPct val="100000"/>
              <a:buFont typeface="Arial" pitchFamily="34" charset="0"/>
              <a:buNone/>
              <a:tabLst/>
              <a:defRPr sz="1088"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426905" y="5484445"/>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426905" y="5634479"/>
            <a:ext cx="1843880" cy="246104"/>
          </a:xfrm>
          <a:prstGeom prst="rect">
            <a:avLst/>
          </a:prstGeom>
        </p:spPr>
        <p:txBody>
          <a:bodyPr lIns="0" tIns="0" rIns="0" bIns="0">
            <a:noAutofit/>
          </a:bodyPr>
          <a:lstStyle>
            <a:lvl1pPr marL="0" indent="0" algn="r">
              <a:spcBef>
                <a:spcPts val="0"/>
              </a:spcBef>
              <a:buFontTx/>
              <a:buNone/>
              <a:defRPr sz="1088"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r>
              <a:rPr lang="en-US" smtClean="0"/>
              <a:t>Microsoft Confidential</a:t>
            </a:r>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4030023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630854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240401007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r>
              <a:rPr lang="en-US" dirty="0" smtClean="0"/>
              <a:t>Microsoft Confidential</a:t>
            </a:r>
          </a:p>
        </p:txBody>
      </p:sp>
    </p:spTree>
    <p:extLst>
      <p:ext uri="{BB962C8B-B14F-4D97-AF65-F5344CB8AC3E}">
        <p14:creationId xmlns:p14="http://schemas.microsoft.com/office/powerpoint/2010/main" val="23100714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3"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5526726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31612465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17214395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974397" y="6288273"/>
            <a:ext cx="1005840" cy="195077"/>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74703" y="6231470"/>
            <a:ext cx="1804987" cy="371475"/>
          </a:xfrm>
        </p:spPr>
        <p:txBody>
          <a:bodyPr/>
          <a:lstStyle/>
          <a:p>
            <a:r>
              <a:rPr lang="en-US" smtClean="0"/>
              <a:t>Microsoft Confidential</a:t>
            </a:r>
            <a:endParaRPr lang="en-US" dirty="0" smtClean="0"/>
          </a:p>
        </p:txBody>
      </p:sp>
    </p:spTree>
    <p:extLst>
      <p:ext uri="{BB962C8B-B14F-4D97-AF65-F5344CB8AC3E}">
        <p14:creationId xmlns:p14="http://schemas.microsoft.com/office/powerpoint/2010/main" val="2583666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5/18/2015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85085815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5/18/2015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262912769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5/18/2015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3002387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5/18/2015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333813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5/18/2015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5/18/2015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15515389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pPr/>
              <a:t>5/18/2015</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1091393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5/18/2015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23288337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5/18/2015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2915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5/18/2015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79127279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t>5/18/2015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52786482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266596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74362297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7600149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83226000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t>5/18/2015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t>5/18/2015</a:t>
            </a:fld>
            <a:endParaRPr lang="en-US"/>
          </a:p>
        </p:txBody>
      </p:sp>
      <p:sp>
        <p:nvSpPr>
          <p:cNvPr id="5" name="Footer Placeholder 4"/>
          <p:cNvSpPr>
            <a:spLocks noGrp="1"/>
          </p:cNvSpPr>
          <p:nvPr>
            <p:ph type="ftr" sz="quarter" idx="11"/>
          </p:nvPr>
        </p:nvSpPr>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69901647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5/18/2015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
        <p:nvSpPr>
          <p:cNvPr id="7" name="Title 1"/>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85026070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6443467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smtClean="0">
                <a:solidFill>
                  <a:schemeClr val="bg1"/>
                </a:solidFill>
                <a:latin typeface="Segoe Pro Light"/>
                <a:cs typeface="Segoe Pro Light"/>
              </a:rPr>
              <a:t>Click here to place</a:t>
            </a:r>
            <a:br>
              <a:rPr lang="en-US" sz="1800" dirty="0" smtClean="0">
                <a:solidFill>
                  <a:schemeClr val="bg1"/>
                </a:solidFill>
                <a:latin typeface="Segoe Pro Light"/>
                <a:cs typeface="Segoe Pro Light"/>
              </a:rPr>
            </a:br>
            <a:r>
              <a:rPr lang="en-US" sz="1800"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1" name="Picture 20"/>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786033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20" name="Picture 1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09630289"/>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5/18/2015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screen shot</a:t>
            </a:r>
            <a:endParaRPr lang="en-US" dirty="0"/>
          </a:p>
        </p:txBody>
      </p:sp>
      <p:pic>
        <p:nvPicPr>
          <p:cNvPr id="10" name="Picture 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4364775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5/18/2015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14357601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pPr/>
              <a:t>5/18/2015</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938313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pPr/>
              <a:t>5/18/2015</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0655943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pPr/>
              <a:t>5/18/2015</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t>Microsoft Confidential</a:t>
            </a:r>
            <a:endParaRPr lang="en-US" dirty="0" smtClean="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538652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theme" Target="../theme/theme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r>
              <a:rPr lang="en-US" dirty="0" smtClean="0"/>
              <a:t>Microsoft Confidential</a:t>
            </a:r>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9A18E7F-4D26-44E8-AE3A-69908B15FB69}" type="datetime1">
              <a:rPr lang="en-US" smtClean="0"/>
              <a:t>5/18/2015</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95" r:id="rId1"/>
    <p:sldLayoutId id="2147484167" r:id="rId2"/>
    <p:sldLayoutId id="2147484166" r:id="rId3"/>
    <p:sldLayoutId id="2147484183" r:id="rId4"/>
    <p:sldLayoutId id="2147484194" r:id="rId5"/>
    <p:sldLayoutId id="2147484277" r:id="rId6"/>
    <p:sldLayoutId id="2147484269" r:id="rId7"/>
    <p:sldLayoutId id="2147484105" r:id="rId8"/>
    <p:sldLayoutId id="2147484182" r:id="rId9"/>
    <p:sldLayoutId id="2147484200"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201" r:id="rId23"/>
    <p:sldLayoutId id="2147484196" r:id="rId24"/>
    <p:sldLayoutId id="2147484197" r:id="rId25"/>
    <p:sldLayoutId id="2147484198" r:id="rId26"/>
    <p:sldLayoutId id="2147484199" r:id="rId27"/>
    <p:sldLayoutId id="2147484093" r:id="rId28"/>
    <p:sldLayoutId id="2147484127" r:id="rId29"/>
    <p:sldLayoutId id="2147484128" r:id="rId30"/>
    <p:sldLayoutId id="2147484129" r:id="rId31"/>
    <p:sldLayoutId id="2147484096" r:id="rId32"/>
    <p:sldLayoutId id="2147484296" r:id="rId33"/>
    <p:sldLayoutId id="2147484297" r:id="rId34"/>
    <p:sldLayoutId id="2147484300" r:id="rId35"/>
    <p:sldLayoutId id="2147484301" r:id="rId36"/>
  </p:sldLayoutIdLst>
  <p:transition>
    <p:fade/>
  </p:transition>
  <p:timing>
    <p:tnLst>
      <p:par>
        <p:cTn id="1" dur="indefinite" restart="never" nodeType="tmRoot"/>
      </p:par>
    </p:tnLst>
  </p:timing>
  <p:hf hd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orient="horz" pos="763" userDrawn="1">
          <p15:clr>
            <a:srgbClr val="5ACBF0"/>
          </p15:clr>
        </p15:guide>
        <p15:guide id="17" orient="horz" pos="1339" userDrawn="1">
          <p15:clr>
            <a:srgbClr val="5ACBF0"/>
          </p15:clr>
        </p15:guide>
        <p15:guide id="18" orient="horz" pos="1915" userDrawn="1">
          <p15:clr>
            <a:srgbClr val="5ACBF0"/>
          </p15:clr>
        </p15:guide>
        <p15:guide id="19" orient="horz" pos="2491" userDrawn="1">
          <p15:clr>
            <a:srgbClr val="5ACBF0"/>
          </p15:clr>
        </p15:guide>
        <p15:guide id="20" orient="horz" pos="3067" userDrawn="1">
          <p15:clr>
            <a:srgbClr val="5ACBF0"/>
          </p15:clr>
        </p15:guide>
        <p15:guide id="21" orient="horz" pos="3643" userDrawn="1">
          <p15:clr>
            <a:srgbClr val="5ACBF0"/>
          </p15:clr>
        </p15:guide>
        <p15:guide id="22" orient="horz" pos="4219" userDrawn="1">
          <p15:clr>
            <a:srgbClr val="5ACBF0"/>
          </p15:clr>
        </p15:guide>
        <p15:guide id="23" pos="288" userDrawn="1">
          <p15:clr>
            <a:srgbClr val="C35EA4"/>
          </p15:clr>
        </p15:guide>
        <p15:guide id="24" pos="7546" userDrawn="1">
          <p15:clr>
            <a:srgbClr val="C35EA4"/>
          </p15:clr>
        </p15:guide>
        <p15:guide id="25" orient="horz" pos="4104" userDrawn="1">
          <p15:clr>
            <a:srgbClr val="C35EA4"/>
          </p15:clr>
        </p15:guide>
        <p15:guide id="26" orient="horz" pos="302"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r>
              <a:rPr lang="en-US" dirty="0" smtClean="0"/>
              <a:t>Microsoft Confidential</a:t>
            </a:r>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9A18E7F-4D26-44E8-AE3A-69908B15FB69}" type="datetime1">
              <a:rPr lang="en-US" smtClean="0"/>
              <a:t>5/18/2015</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600245284"/>
      </p:ext>
    </p:extLst>
  </p:cSld>
  <p:clrMap bg1="lt1" tx1="dk1" bg2="lt2" tx2="dk2" accent1="accent1" accent2="accent2" accent3="accent3" accent4="accent4" accent5="accent5" accent6="accent6" hlink="hlink" folHlink="folHlink"/>
  <p:sldLayoutIdLst>
    <p:sldLayoutId id="2147484203" r:id="rId1"/>
    <p:sldLayoutId id="2147484284" r:id="rId2"/>
    <p:sldLayoutId id="2147484285" r:id="rId3"/>
    <p:sldLayoutId id="2147484286" r:id="rId4"/>
    <p:sldLayoutId id="2147484287" r:id="rId5"/>
    <p:sldLayoutId id="2147484288" r:id="rId6"/>
    <p:sldLayoutId id="2147484289"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Lst>
  <p:transition>
    <p:fade/>
  </p:transition>
  <p:timing>
    <p:tnLst>
      <p:par>
        <p:cTn id="1" dur="indefinite" restart="never" nodeType="tmRoot"/>
      </p:par>
    </p:tnLst>
  </p:timing>
  <p:hf hd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r>
              <a:rPr lang="en-US" dirty="0" smtClean="0"/>
              <a:t>Microsoft Confidential</a:t>
            </a:r>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9A18E7F-4D26-44E8-AE3A-69908B15FB69}" type="datetime1">
              <a:rPr lang="en-US" smtClean="0"/>
              <a:t>5/18/2015</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284562403"/>
      </p:ext>
    </p:extLst>
  </p:cSld>
  <p:clrMap bg1="lt1" tx1="dk1" bg2="lt2" tx2="dk2" accent1="accent1" accent2="accent2" accent3="accent3" accent4="accent4" accent5="accent5" accent6="accent6" hlink="hlink" folHlink="folHlink"/>
  <p:sldLayoutIdLst>
    <p:sldLayoutId id="2147484238" r:id="rId1"/>
    <p:sldLayoutId id="2147484290" r:id="rId2"/>
    <p:sldLayoutId id="2147484291" r:id="rId3"/>
    <p:sldLayoutId id="2147484292" r:id="rId4"/>
    <p:sldLayoutId id="2147484293" r:id="rId5"/>
    <p:sldLayoutId id="2147484294" r:id="rId6"/>
    <p:sldLayoutId id="2147484295"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Lst>
  <p:transition>
    <p:fade/>
  </p:transition>
  <p:timing>
    <p:tnLst>
      <p:par>
        <p:cTn id="1" dur="indefinite" restart="never" nodeType="tmRoot"/>
      </p:par>
    </p:tnLst>
  </p:timing>
  <p:hf hd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hyperlink" Target="http://msdn.microsoft.com/en-us/library/hh821028.aspx"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3"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a:t>
            </a:r>
            <a:r>
              <a:rPr lang="en-US" sz="700" dirty="0" smtClean="0">
                <a:gradFill>
                  <a:gsLst>
                    <a:gs pos="0">
                      <a:schemeClr val="tx1"/>
                    </a:gs>
                    <a:gs pos="100000">
                      <a:schemeClr val="tx1"/>
                    </a:gs>
                  </a:gsLst>
                  <a:lin ang="5400000" scaled="0"/>
                </a:gradFill>
                <a:cs typeface="Segoe UI" pitchFamily="34" charset="0"/>
              </a:rPr>
              <a:t>and </a:t>
            </a:r>
            <a:r>
              <a:rPr lang="en-US" sz="700" dirty="0">
                <a:gradFill>
                  <a:gsLst>
                    <a:gs pos="0">
                      <a:schemeClr val="tx1"/>
                    </a:gs>
                    <a:gs pos="100000">
                      <a:schemeClr val="tx1"/>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DX_Logo_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434711" cy="6994525"/>
          </a:xfrm>
          <a:prstGeom prst="rect">
            <a:avLst/>
          </a:prstGeom>
        </p:spPr>
      </p:pic>
    </p:spTree>
    <p:extLst>
      <p:ext uri="{BB962C8B-B14F-4D97-AF65-F5344CB8AC3E}">
        <p14:creationId xmlns:p14="http://schemas.microsoft.com/office/powerpoint/2010/main" val="3688439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Optimal ViewModel Implementation</a:t>
            </a:r>
          </a:p>
        </p:txBody>
      </p:sp>
      <p:sp>
        <p:nvSpPr>
          <p:cNvPr id="6" name="Text Placeholder 5"/>
          <p:cNvSpPr>
            <a:spLocks noGrp="1"/>
          </p:cNvSpPr>
          <p:nvPr>
            <p:ph type="body" sz="quarter" idx="21"/>
          </p:nvPr>
        </p:nvSpPr>
        <p:spPr>
          <a:xfrm>
            <a:off x="275821" y="1048990"/>
            <a:ext cx="11887199" cy="5760639"/>
          </a:xfrm>
          <a:solidFill>
            <a:schemeClr val="bg1">
              <a:lumMod val="95000"/>
            </a:schemeClr>
          </a:solidFill>
        </p:spPr>
        <p:txBody>
          <a:bodyPr/>
          <a:lstStyle/>
          <a:p>
            <a:r>
              <a:rPr lang="en-GB" sz="1100" dirty="0">
                <a:solidFill>
                  <a:srgbClr val="0000FF"/>
                </a:solidFill>
                <a:highlight>
                  <a:srgbClr val="F2F2F2"/>
                </a:highlight>
                <a:latin typeface="Consolas" panose="020B0609020204030204" pitchFamily="49" charset="0"/>
              </a:rPr>
              <a:t>public</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class</a:t>
            </a:r>
            <a:r>
              <a:rPr lang="en-GB" sz="1100" dirty="0">
                <a:solidFill>
                  <a:srgbClr val="000000"/>
                </a:solidFill>
                <a:highlight>
                  <a:srgbClr val="F2F2F2"/>
                </a:highlight>
                <a:latin typeface="Consolas" panose="020B0609020204030204" pitchFamily="49" charset="0"/>
              </a:rPr>
              <a:t> </a:t>
            </a:r>
            <a:r>
              <a:rPr lang="en-GB" sz="1100" dirty="0" err="1">
                <a:solidFill>
                  <a:srgbClr val="2B91AF"/>
                </a:solidFill>
                <a:highlight>
                  <a:srgbClr val="F2F2F2"/>
                </a:highlight>
                <a:latin typeface="Consolas" panose="020B0609020204030204" pitchFamily="49" charset="0"/>
              </a:rPr>
              <a:t>ItemViewModel</a:t>
            </a:r>
            <a:r>
              <a:rPr lang="en-GB" sz="1100" dirty="0">
                <a:solidFill>
                  <a:srgbClr val="000000"/>
                </a:solidFill>
                <a:highlight>
                  <a:srgbClr val="F2F2F2"/>
                </a:highlight>
                <a:latin typeface="Consolas" panose="020B0609020204030204" pitchFamily="49" charset="0"/>
              </a:rPr>
              <a:t> : </a:t>
            </a:r>
            <a:r>
              <a:rPr lang="en-GB" sz="1100" dirty="0" err="1" smtClean="0">
                <a:solidFill>
                  <a:srgbClr val="2B91AF"/>
                </a:solidFill>
                <a:highlight>
                  <a:srgbClr val="F2F2F2"/>
                </a:highlight>
                <a:latin typeface="Consolas" panose="020B0609020204030204" pitchFamily="49" charset="0"/>
              </a:rPr>
              <a:t>INotifyPropertyChanged</a:t>
            </a:r>
            <a:r>
              <a:rPr lang="en-GB" sz="1100" dirty="0" smtClean="0">
                <a:solidFill>
                  <a:srgbClr val="2B91AF"/>
                </a:solidFill>
                <a:highlight>
                  <a:srgbClr val="F2F2F2"/>
                </a:highlight>
                <a:latin typeface="Consolas" panose="020B0609020204030204" pitchFamily="49" charset="0"/>
              </a:rPr>
              <a:t> </a:t>
            </a:r>
            <a:r>
              <a:rPr lang="en-GB" sz="1100" dirty="0" smtClean="0">
                <a:solidFill>
                  <a:srgbClr val="000000"/>
                </a:solidFill>
                <a:highlight>
                  <a:srgbClr val="F2F2F2"/>
                </a:highlight>
                <a:latin typeface="Consolas" panose="020B0609020204030204" pitchFamily="49" charset="0"/>
              </a:rPr>
              <a:t>{</a:t>
            </a:r>
            <a:endParaRPr lang="en-GB" sz="1100" dirty="0">
              <a:solidFill>
                <a:srgbClr val="000000"/>
              </a:solidFill>
              <a:highlight>
                <a:srgbClr val="F2F2F2"/>
              </a:highlight>
              <a:latin typeface="Consolas" panose="020B0609020204030204" pitchFamily="49" charset="0"/>
            </a:endParaRPr>
          </a:p>
          <a:p>
            <a:r>
              <a:rPr lang="en-GB" sz="1100" dirty="0">
                <a:solidFill>
                  <a:srgbClr val="000000"/>
                </a:solidFill>
                <a:highlight>
                  <a:srgbClr val="F2F2F2"/>
                </a:highlight>
                <a:latin typeface="Consolas" panose="020B0609020204030204" pitchFamily="49" charset="0"/>
              </a:rPr>
              <a:t>    </a:t>
            </a:r>
            <a:r>
              <a:rPr lang="en-GB" sz="1100" dirty="0">
                <a:solidFill>
                  <a:srgbClr val="008000"/>
                </a:solidFill>
                <a:highlight>
                  <a:srgbClr val="F2F2F2"/>
                </a:highlight>
                <a:latin typeface="Consolas" panose="020B0609020204030204" pitchFamily="49" charset="0"/>
              </a:rPr>
              <a:t>// Properties    </a:t>
            </a:r>
            <a:endParaRPr lang="en-GB" sz="1100" dirty="0">
              <a:solidFill>
                <a:srgbClr val="000000"/>
              </a:solidFill>
              <a:highlight>
                <a:srgbClr val="F2F2F2"/>
              </a:highlight>
              <a:latin typeface="Consolas" panose="020B0609020204030204" pitchFamily="49" charset="0"/>
            </a:endParaRP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private</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string</a:t>
            </a:r>
            <a:r>
              <a:rPr lang="en-GB" sz="1100" dirty="0">
                <a:solidFill>
                  <a:srgbClr val="000000"/>
                </a:solidFill>
                <a:highlight>
                  <a:srgbClr val="F2F2F2"/>
                </a:highlight>
                <a:latin typeface="Consolas" panose="020B0609020204030204" pitchFamily="49" charset="0"/>
              </a:rPr>
              <a:t> _id;</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public</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string</a:t>
            </a:r>
            <a:r>
              <a:rPr lang="en-GB" sz="1100" dirty="0">
                <a:solidFill>
                  <a:srgbClr val="000000"/>
                </a:solidFill>
                <a:highlight>
                  <a:srgbClr val="F2F2F2"/>
                </a:highlight>
                <a:latin typeface="Consolas" panose="020B0609020204030204" pitchFamily="49" charset="0"/>
              </a:rPr>
              <a:t> ID</a:t>
            </a:r>
          </a:p>
          <a:p>
            <a:r>
              <a:rPr lang="en-GB" sz="1100" dirty="0">
                <a:solidFill>
                  <a:srgbClr val="000000"/>
                </a:solidFill>
                <a:highlight>
                  <a:srgbClr val="F2F2F2"/>
                </a:highlight>
                <a:latin typeface="Consolas" panose="020B0609020204030204" pitchFamily="49" charset="0"/>
              </a:rPr>
              <a:t>    {</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get</a:t>
            </a:r>
            <a:r>
              <a:rPr lang="en-GB" sz="1100" dirty="0">
                <a:solidFill>
                  <a:srgbClr val="000000"/>
                </a:solidFill>
                <a:highlight>
                  <a:srgbClr val="F2F2F2"/>
                </a:highlight>
                <a:latin typeface="Consolas" panose="020B0609020204030204" pitchFamily="49" charset="0"/>
              </a:rPr>
              <a:t> { </a:t>
            </a:r>
            <a:r>
              <a:rPr lang="en-GB" sz="1100" dirty="0">
                <a:solidFill>
                  <a:srgbClr val="0000FF"/>
                </a:solidFill>
                <a:highlight>
                  <a:srgbClr val="F2F2F2"/>
                </a:highlight>
                <a:latin typeface="Consolas" panose="020B0609020204030204" pitchFamily="49" charset="0"/>
              </a:rPr>
              <a:t>return</a:t>
            </a:r>
            <a:r>
              <a:rPr lang="en-GB" sz="1100" dirty="0">
                <a:solidFill>
                  <a:srgbClr val="000000"/>
                </a:solidFill>
                <a:highlight>
                  <a:srgbClr val="F2F2F2"/>
                </a:highlight>
                <a:latin typeface="Consolas" panose="020B0609020204030204" pitchFamily="49" charset="0"/>
              </a:rPr>
              <a:t> _id; }</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set</a:t>
            </a:r>
            <a:r>
              <a:rPr lang="en-GB" sz="1100" dirty="0">
                <a:solidFill>
                  <a:srgbClr val="000000"/>
                </a:solidFill>
                <a:highlight>
                  <a:srgbClr val="F2F2F2"/>
                </a:highlight>
                <a:latin typeface="Consolas" panose="020B0609020204030204" pitchFamily="49" charset="0"/>
              </a:rPr>
              <a:t> { </a:t>
            </a:r>
            <a:r>
              <a:rPr lang="en-GB" sz="1100" dirty="0" err="1">
                <a:solidFill>
                  <a:srgbClr val="0000FF"/>
                </a:solidFill>
                <a:highlight>
                  <a:srgbClr val="F2F2F2"/>
                </a:highlight>
                <a:latin typeface="Consolas" panose="020B0609020204030204" pitchFamily="49" charset="0"/>
              </a:rPr>
              <a:t>this</a:t>
            </a:r>
            <a:r>
              <a:rPr lang="en-GB" sz="1100" dirty="0" err="1">
                <a:solidFill>
                  <a:srgbClr val="000000"/>
                </a:solidFill>
                <a:highlight>
                  <a:srgbClr val="F2F2F2"/>
                </a:highlight>
                <a:latin typeface="Consolas" panose="020B0609020204030204" pitchFamily="49" charset="0"/>
              </a:rPr>
              <a:t>.SetProperty</a:t>
            </a:r>
            <a:r>
              <a:rPr lang="en-GB" sz="1100" dirty="0">
                <a:solidFill>
                  <a:srgbClr val="000000"/>
                </a:solidFill>
                <a:highlight>
                  <a:srgbClr val="F2F2F2"/>
                </a:highlight>
                <a:latin typeface="Consolas" panose="020B0609020204030204" pitchFamily="49" charset="0"/>
              </a:rPr>
              <a:t>(</a:t>
            </a:r>
            <a:r>
              <a:rPr lang="en-GB" sz="1100" dirty="0">
                <a:solidFill>
                  <a:srgbClr val="0000FF"/>
                </a:solidFill>
                <a:highlight>
                  <a:srgbClr val="F2F2F2"/>
                </a:highlight>
                <a:latin typeface="Consolas" panose="020B0609020204030204" pitchFamily="49" charset="0"/>
              </a:rPr>
              <a:t>ref</a:t>
            </a:r>
            <a:r>
              <a:rPr lang="en-GB" sz="1100" dirty="0">
                <a:solidFill>
                  <a:srgbClr val="000000"/>
                </a:solidFill>
                <a:highlight>
                  <a:srgbClr val="F2F2F2"/>
                </a:highlight>
                <a:latin typeface="Consolas" panose="020B0609020204030204" pitchFamily="49" charset="0"/>
              </a:rPr>
              <a:t> </a:t>
            </a:r>
            <a:r>
              <a:rPr lang="en-GB" sz="1100" dirty="0" err="1">
                <a:solidFill>
                  <a:srgbClr val="0000FF"/>
                </a:solidFill>
                <a:highlight>
                  <a:srgbClr val="F2F2F2"/>
                </a:highlight>
                <a:latin typeface="Consolas" panose="020B0609020204030204" pitchFamily="49" charset="0"/>
              </a:rPr>
              <a:t>this</a:t>
            </a:r>
            <a:r>
              <a:rPr lang="en-GB" sz="1100" dirty="0" err="1">
                <a:solidFill>
                  <a:srgbClr val="000000"/>
                </a:solidFill>
                <a:highlight>
                  <a:srgbClr val="F2F2F2"/>
                </a:highlight>
                <a:latin typeface="Consolas" panose="020B0609020204030204" pitchFamily="49" charset="0"/>
              </a:rPr>
              <a:t>._id</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value</a:t>
            </a:r>
            <a:r>
              <a:rPr lang="en-GB" sz="1100" dirty="0">
                <a:solidFill>
                  <a:srgbClr val="000000"/>
                </a:solidFill>
                <a:highlight>
                  <a:srgbClr val="F2F2F2"/>
                </a:highlight>
                <a:latin typeface="Consolas" panose="020B0609020204030204" pitchFamily="49" charset="0"/>
              </a:rPr>
              <a:t>); }</a:t>
            </a:r>
          </a:p>
          <a:p>
            <a:r>
              <a:rPr lang="en-GB" sz="1100" dirty="0">
                <a:solidFill>
                  <a:srgbClr val="000000"/>
                </a:solidFill>
                <a:highlight>
                  <a:srgbClr val="F2F2F2"/>
                </a:highlight>
                <a:latin typeface="Consolas" panose="020B0609020204030204" pitchFamily="49" charset="0"/>
              </a:rPr>
              <a:t>    }</a:t>
            </a:r>
          </a:p>
          <a:p>
            <a:endParaRPr lang="en-GB" sz="600" dirty="0" smtClean="0">
              <a:solidFill>
                <a:srgbClr val="000000"/>
              </a:solidFill>
              <a:highlight>
                <a:srgbClr val="F2F2F2"/>
              </a:highlight>
              <a:latin typeface="Consolas" panose="020B0609020204030204" pitchFamily="49" charset="0"/>
            </a:endParaRPr>
          </a:p>
          <a:p>
            <a:r>
              <a:rPr lang="en-GB" sz="1100" dirty="0" smtClean="0">
                <a:solidFill>
                  <a:srgbClr val="000000"/>
                </a:solidFill>
                <a:highlight>
                  <a:srgbClr val="F2F2F2"/>
                </a:highlight>
                <a:latin typeface="Consolas" panose="020B0609020204030204" pitchFamily="49" charset="0"/>
              </a:rPr>
              <a:t>    </a:t>
            </a:r>
            <a:r>
              <a:rPr lang="en-GB" sz="1100" dirty="0">
                <a:solidFill>
                  <a:srgbClr val="008000"/>
                </a:solidFill>
                <a:highlight>
                  <a:srgbClr val="F2F2F2"/>
                </a:highlight>
                <a:latin typeface="Consolas" panose="020B0609020204030204" pitchFamily="49" charset="0"/>
              </a:rPr>
              <a:t>// Property Change logic</a:t>
            </a:r>
            <a:endParaRPr lang="en-GB" sz="1100" dirty="0">
              <a:solidFill>
                <a:srgbClr val="000000"/>
              </a:solidFill>
              <a:highlight>
                <a:srgbClr val="F2F2F2"/>
              </a:highlight>
              <a:latin typeface="Consolas" panose="020B0609020204030204" pitchFamily="49" charset="0"/>
            </a:endParaRPr>
          </a:p>
          <a:p>
            <a:r>
              <a:rPr lang="en-GB" sz="1100" dirty="0" smtClean="0">
                <a:solidFill>
                  <a:srgbClr val="0000FF"/>
                </a:solidFill>
                <a:highlight>
                  <a:srgbClr val="F2F2F2"/>
                </a:highlight>
                <a:latin typeface="Consolas" panose="020B0609020204030204" pitchFamily="49" charset="0"/>
              </a:rPr>
              <a:t>    public</a:t>
            </a:r>
            <a:r>
              <a:rPr lang="en-GB" sz="1100" dirty="0" smtClean="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event</a:t>
            </a:r>
            <a:r>
              <a:rPr lang="en-GB" sz="1100" dirty="0">
                <a:solidFill>
                  <a:srgbClr val="000000"/>
                </a:solidFill>
                <a:highlight>
                  <a:srgbClr val="F2F2F2"/>
                </a:highlight>
                <a:latin typeface="Consolas" panose="020B0609020204030204" pitchFamily="49" charset="0"/>
              </a:rPr>
              <a:t> </a:t>
            </a:r>
            <a:r>
              <a:rPr lang="en-GB" sz="1100" dirty="0" err="1">
                <a:solidFill>
                  <a:srgbClr val="2B91AF"/>
                </a:solidFill>
                <a:highlight>
                  <a:srgbClr val="F2F2F2"/>
                </a:highlight>
                <a:latin typeface="Consolas" panose="020B0609020204030204" pitchFamily="49" charset="0"/>
              </a:rPr>
              <a:t>PropertyChangedEventHandler</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PropertyChanged</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protected</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bool</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SetProperty</a:t>
            </a:r>
            <a:r>
              <a:rPr lang="en-GB" sz="1100" dirty="0">
                <a:solidFill>
                  <a:srgbClr val="000000"/>
                </a:solidFill>
                <a:highlight>
                  <a:srgbClr val="F2F2F2"/>
                </a:highlight>
                <a:latin typeface="Consolas" panose="020B0609020204030204" pitchFamily="49" charset="0"/>
              </a:rPr>
              <a:t>&lt;T&gt;(</a:t>
            </a:r>
            <a:r>
              <a:rPr lang="en-GB" sz="1100" dirty="0">
                <a:solidFill>
                  <a:srgbClr val="0000FF"/>
                </a:solidFill>
                <a:highlight>
                  <a:srgbClr val="F2F2F2"/>
                </a:highlight>
                <a:latin typeface="Consolas" panose="020B0609020204030204" pitchFamily="49" charset="0"/>
              </a:rPr>
              <a:t>ref</a:t>
            </a:r>
            <a:r>
              <a:rPr lang="en-GB" sz="1100" dirty="0">
                <a:solidFill>
                  <a:srgbClr val="000000"/>
                </a:solidFill>
                <a:highlight>
                  <a:srgbClr val="F2F2F2"/>
                </a:highlight>
                <a:latin typeface="Consolas" panose="020B0609020204030204" pitchFamily="49" charset="0"/>
              </a:rPr>
              <a:t> T storage, T value, [</a:t>
            </a:r>
            <a:r>
              <a:rPr lang="en-GB" sz="1100" dirty="0" err="1">
                <a:solidFill>
                  <a:srgbClr val="2B91AF"/>
                </a:solidFill>
                <a:highlight>
                  <a:srgbClr val="F2F2F2"/>
                </a:highlight>
                <a:latin typeface="Consolas" panose="020B0609020204030204" pitchFamily="49" charset="0"/>
              </a:rPr>
              <a:t>CallerMemberName</a:t>
            </a:r>
            <a:r>
              <a:rPr lang="en-GB" sz="1100" dirty="0">
                <a:solidFill>
                  <a:srgbClr val="000000"/>
                </a:solidFill>
                <a:highlight>
                  <a:srgbClr val="F2F2F2"/>
                </a:highlight>
                <a:latin typeface="Consolas" panose="020B0609020204030204" pitchFamily="49" charset="0"/>
              </a:rPr>
              <a:t>] </a:t>
            </a:r>
            <a:r>
              <a:rPr lang="en-GB" sz="1100" dirty="0">
                <a:solidFill>
                  <a:srgbClr val="2B91AF"/>
                </a:solidFill>
                <a:highlight>
                  <a:srgbClr val="F2F2F2"/>
                </a:highlight>
                <a:latin typeface="Consolas" panose="020B0609020204030204" pitchFamily="49" charset="0"/>
              </a:rPr>
              <a:t>String</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propertyName</a:t>
            </a:r>
            <a:r>
              <a:rPr lang="en-GB" sz="1100" dirty="0">
                <a:solidFill>
                  <a:srgbClr val="000000"/>
                </a:solidFill>
                <a:highlight>
                  <a:srgbClr val="F2F2F2"/>
                </a:highlight>
                <a:latin typeface="Consolas" panose="020B0609020204030204" pitchFamily="49" charset="0"/>
              </a:rPr>
              <a:t> = </a:t>
            </a:r>
            <a:r>
              <a:rPr lang="en-GB" sz="1100" dirty="0">
                <a:solidFill>
                  <a:srgbClr val="0000FF"/>
                </a:solidFill>
                <a:highlight>
                  <a:srgbClr val="F2F2F2"/>
                </a:highlight>
                <a:latin typeface="Consolas" panose="020B0609020204030204" pitchFamily="49" charset="0"/>
              </a:rPr>
              <a:t>null</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if</a:t>
            </a:r>
            <a:r>
              <a:rPr lang="en-GB" sz="1100" dirty="0">
                <a:solidFill>
                  <a:srgbClr val="000000"/>
                </a:solidFill>
                <a:highlight>
                  <a:srgbClr val="F2F2F2"/>
                </a:highlight>
                <a:latin typeface="Consolas" panose="020B0609020204030204" pitchFamily="49" charset="0"/>
              </a:rPr>
              <a:t> (</a:t>
            </a:r>
            <a:r>
              <a:rPr lang="en-GB" sz="1100" dirty="0" err="1">
                <a:solidFill>
                  <a:srgbClr val="0000FF"/>
                </a:solidFill>
                <a:highlight>
                  <a:srgbClr val="F2F2F2"/>
                </a:highlight>
                <a:latin typeface="Consolas" panose="020B0609020204030204" pitchFamily="49" charset="0"/>
              </a:rPr>
              <a:t>object</a:t>
            </a:r>
            <a:r>
              <a:rPr lang="en-GB" sz="1100" dirty="0" err="1">
                <a:solidFill>
                  <a:srgbClr val="000000"/>
                </a:solidFill>
                <a:highlight>
                  <a:srgbClr val="F2F2F2"/>
                </a:highlight>
                <a:latin typeface="Consolas" panose="020B0609020204030204" pitchFamily="49" charset="0"/>
              </a:rPr>
              <a:t>.Equals</a:t>
            </a:r>
            <a:r>
              <a:rPr lang="en-GB" sz="1100" dirty="0">
                <a:solidFill>
                  <a:srgbClr val="000000"/>
                </a:solidFill>
                <a:highlight>
                  <a:srgbClr val="F2F2F2"/>
                </a:highlight>
                <a:latin typeface="Consolas" panose="020B0609020204030204" pitchFamily="49" charset="0"/>
              </a:rPr>
              <a:t>(storage, value)) </a:t>
            </a:r>
            <a:r>
              <a:rPr lang="en-GB" sz="1100" dirty="0">
                <a:solidFill>
                  <a:srgbClr val="0000FF"/>
                </a:solidFill>
                <a:highlight>
                  <a:srgbClr val="F2F2F2"/>
                </a:highlight>
                <a:latin typeface="Consolas" panose="020B0609020204030204" pitchFamily="49" charset="0"/>
              </a:rPr>
              <a:t>return</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false</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storage = value;</a:t>
            </a:r>
          </a:p>
          <a:p>
            <a:r>
              <a:rPr lang="en-GB" sz="1100" dirty="0">
                <a:solidFill>
                  <a:srgbClr val="000000"/>
                </a:solidFill>
                <a:highlight>
                  <a:srgbClr val="F2F2F2"/>
                </a:highlight>
                <a:latin typeface="Consolas" panose="020B0609020204030204" pitchFamily="49" charset="0"/>
              </a:rPr>
              <a:t>        </a:t>
            </a:r>
            <a:r>
              <a:rPr lang="en-GB" sz="1100" dirty="0" err="1">
                <a:solidFill>
                  <a:srgbClr val="0000FF"/>
                </a:solidFill>
                <a:highlight>
                  <a:srgbClr val="F2F2F2"/>
                </a:highlight>
                <a:latin typeface="Consolas" panose="020B0609020204030204" pitchFamily="49" charset="0"/>
              </a:rPr>
              <a:t>this</a:t>
            </a:r>
            <a:r>
              <a:rPr lang="en-GB" sz="1100" dirty="0" err="1">
                <a:solidFill>
                  <a:srgbClr val="000000"/>
                </a:solidFill>
                <a:highlight>
                  <a:srgbClr val="F2F2F2"/>
                </a:highlight>
                <a:latin typeface="Consolas" panose="020B0609020204030204" pitchFamily="49" charset="0"/>
              </a:rPr>
              <a:t>.OnPropertyChanged</a:t>
            </a:r>
            <a:r>
              <a:rPr lang="en-GB" sz="1100" dirty="0">
                <a:solidFill>
                  <a:srgbClr val="000000"/>
                </a:solidFill>
                <a:highlight>
                  <a:srgbClr val="F2F2F2"/>
                </a:highlight>
                <a:latin typeface="Consolas" panose="020B0609020204030204" pitchFamily="49" charset="0"/>
              </a:rPr>
              <a:t>(</a:t>
            </a:r>
            <a:r>
              <a:rPr lang="en-GB" sz="1100" dirty="0" err="1">
                <a:solidFill>
                  <a:srgbClr val="000000"/>
                </a:solidFill>
                <a:highlight>
                  <a:srgbClr val="F2F2F2"/>
                </a:highlight>
                <a:latin typeface="Consolas" panose="020B0609020204030204" pitchFamily="49" charset="0"/>
              </a:rPr>
              <a:t>propertyName</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return</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true</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r>
              <a:rPr lang="en-GB" sz="1100" dirty="0" smtClean="0">
                <a:solidFill>
                  <a:srgbClr val="000000"/>
                </a:solidFill>
                <a:highlight>
                  <a:srgbClr val="F2F2F2"/>
                </a:highlight>
                <a:latin typeface="Consolas" panose="020B0609020204030204" pitchFamily="49" charset="0"/>
              </a:rPr>
              <a:t>}</a:t>
            </a:r>
          </a:p>
          <a:p>
            <a:endParaRPr lang="en-GB" sz="1100" dirty="0">
              <a:solidFill>
                <a:srgbClr val="000000"/>
              </a:solidFill>
              <a:highlight>
                <a:srgbClr val="F2F2F2"/>
              </a:highlight>
              <a:latin typeface="Consolas" panose="020B0609020204030204" pitchFamily="49" charset="0"/>
            </a:endParaRP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protected</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void</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OnPropertyChanged</a:t>
            </a:r>
            <a:r>
              <a:rPr lang="en-GB" sz="1100" dirty="0">
                <a:solidFill>
                  <a:srgbClr val="000000"/>
                </a:solidFill>
                <a:highlight>
                  <a:srgbClr val="F2F2F2"/>
                </a:highlight>
                <a:latin typeface="Consolas" panose="020B0609020204030204" pitchFamily="49" charset="0"/>
              </a:rPr>
              <a:t>([</a:t>
            </a:r>
            <a:r>
              <a:rPr lang="en-GB" sz="1100" dirty="0" err="1">
                <a:solidFill>
                  <a:srgbClr val="2B91AF"/>
                </a:solidFill>
                <a:highlight>
                  <a:srgbClr val="F2F2F2"/>
                </a:highlight>
                <a:latin typeface="Consolas" panose="020B0609020204030204" pitchFamily="49" charset="0"/>
              </a:rPr>
              <a:t>CallerMemberName</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string</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propertyName</a:t>
            </a:r>
            <a:r>
              <a:rPr lang="en-GB" sz="1100" dirty="0">
                <a:solidFill>
                  <a:srgbClr val="000000"/>
                </a:solidFill>
                <a:highlight>
                  <a:srgbClr val="F2F2F2"/>
                </a:highlight>
                <a:latin typeface="Consolas" panose="020B0609020204030204" pitchFamily="49" charset="0"/>
              </a:rPr>
              <a:t> = </a:t>
            </a:r>
            <a:r>
              <a:rPr lang="en-GB" sz="1100" dirty="0">
                <a:solidFill>
                  <a:srgbClr val="0000FF"/>
                </a:solidFill>
                <a:highlight>
                  <a:srgbClr val="F2F2F2"/>
                </a:highlight>
                <a:latin typeface="Consolas" panose="020B0609020204030204" pitchFamily="49" charset="0"/>
              </a:rPr>
              <a:t>null</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p>
          <a:p>
            <a:r>
              <a:rPr lang="en-GB" sz="1100" dirty="0">
                <a:solidFill>
                  <a:srgbClr val="000000"/>
                </a:solidFill>
                <a:highlight>
                  <a:srgbClr val="F2F2F2"/>
                </a:highlight>
                <a:latin typeface="Consolas" panose="020B0609020204030204" pitchFamily="49" charset="0"/>
              </a:rPr>
              <a:t>        </a:t>
            </a:r>
            <a:r>
              <a:rPr lang="en-GB" sz="1100" dirty="0" err="1">
                <a:solidFill>
                  <a:srgbClr val="0000FF"/>
                </a:solidFill>
                <a:highlight>
                  <a:srgbClr val="F2F2F2"/>
                </a:highlight>
                <a:latin typeface="Consolas" panose="020B0609020204030204" pitchFamily="49" charset="0"/>
              </a:rPr>
              <a:t>var</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eventHandler</a:t>
            </a:r>
            <a:r>
              <a:rPr lang="en-GB" sz="1100" dirty="0">
                <a:solidFill>
                  <a:srgbClr val="000000"/>
                </a:solidFill>
                <a:highlight>
                  <a:srgbClr val="F2F2F2"/>
                </a:highlight>
                <a:latin typeface="Consolas" panose="020B0609020204030204" pitchFamily="49" charset="0"/>
              </a:rPr>
              <a:t> = </a:t>
            </a:r>
            <a:r>
              <a:rPr lang="en-GB" sz="1100" dirty="0" err="1">
                <a:solidFill>
                  <a:srgbClr val="0000FF"/>
                </a:solidFill>
                <a:highlight>
                  <a:srgbClr val="F2F2F2"/>
                </a:highlight>
                <a:latin typeface="Consolas" panose="020B0609020204030204" pitchFamily="49" charset="0"/>
              </a:rPr>
              <a:t>this</a:t>
            </a:r>
            <a:r>
              <a:rPr lang="en-GB" sz="1100" dirty="0" err="1">
                <a:solidFill>
                  <a:srgbClr val="000000"/>
                </a:solidFill>
                <a:highlight>
                  <a:srgbClr val="F2F2F2"/>
                </a:highlight>
                <a:latin typeface="Consolas" panose="020B0609020204030204" pitchFamily="49" charset="0"/>
              </a:rPr>
              <a:t>.PropertyChanged</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if</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eventHandler</a:t>
            </a:r>
            <a:r>
              <a:rPr lang="en-GB" sz="1100" dirty="0">
                <a:solidFill>
                  <a:srgbClr val="000000"/>
                </a:solidFill>
                <a:highlight>
                  <a:srgbClr val="F2F2F2"/>
                </a:highlight>
                <a:latin typeface="Consolas" panose="020B0609020204030204" pitchFamily="49" charset="0"/>
              </a:rPr>
              <a:t> != </a:t>
            </a:r>
            <a:r>
              <a:rPr lang="en-GB" sz="1100" dirty="0">
                <a:solidFill>
                  <a:srgbClr val="0000FF"/>
                </a:solidFill>
                <a:highlight>
                  <a:srgbClr val="F2F2F2"/>
                </a:highlight>
                <a:latin typeface="Consolas" panose="020B0609020204030204" pitchFamily="49" charset="0"/>
              </a:rPr>
              <a:t>null</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eventHandler</a:t>
            </a:r>
            <a:r>
              <a:rPr lang="en-GB" sz="1100" dirty="0">
                <a:solidFill>
                  <a:srgbClr val="000000"/>
                </a:solidFill>
                <a:highlight>
                  <a:srgbClr val="F2F2F2"/>
                </a:highlight>
                <a:latin typeface="Consolas" panose="020B0609020204030204" pitchFamily="49" charset="0"/>
              </a:rPr>
              <a:t>(</a:t>
            </a:r>
            <a:r>
              <a:rPr lang="en-GB" sz="1100" dirty="0">
                <a:solidFill>
                  <a:srgbClr val="0000FF"/>
                </a:solidFill>
                <a:highlight>
                  <a:srgbClr val="F2F2F2"/>
                </a:highlight>
                <a:latin typeface="Consolas" panose="020B0609020204030204" pitchFamily="49" charset="0"/>
              </a:rPr>
              <a:t>this</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new</a:t>
            </a:r>
            <a:r>
              <a:rPr lang="en-GB" sz="1100" dirty="0">
                <a:solidFill>
                  <a:srgbClr val="000000"/>
                </a:solidFill>
                <a:highlight>
                  <a:srgbClr val="F2F2F2"/>
                </a:highlight>
                <a:latin typeface="Consolas" panose="020B0609020204030204" pitchFamily="49" charset="0"/>
              </a:rPr>
              <a:t> </a:t>
            </a:r>
            <a:r>
              <a:rPr lang="en-GB" sz="1100" dirty="0" err="1">
                <a:solidFill>
                  <a:srgbClr val="2B91AF"/>
                </a:solidFill>
                <a:highlight>
                  <a:srgbClr val="F2F2F2"/>
                </a:highlight>
                <a:latin typeface="Consolas" panose="020B0609020204030204" pitchFamily="49" charset="0"/>
              </a:rPr>
              <a:t>PropertyChangedEventArgs</a:t>
            </a:r>
            <a:r>
              <a:rPr lang="en-GB" sz="1100" dirty="0">
                <a:solidFill>
                  <a:srgbClr val="000000"/>
                </a:solidFill>
                <a:highlight>
                  <a:srgbClr val="F2F2F2"/>
                </a:highlight>
                <a:latin typeface="Consolas" panose="020B0609020204030204" pitchFamily="49" charset="0"/>
              </a:rPr>
              <a:t>(</a:t>
            </a:r>
            <a:r>
              <a:rPr lang="en-GB" sz="1100" dirty="0" err="1">
                <a:solidFill>
                  <a:srgbClr val="000000"/>
                </a:solidFill>
                <a:highlight>
                  <a:srgbClr val="F2F2F2"/>
                </a:highlight>
                <a:latin typeface="Consolas" panose="020B0609020204030204" pitchFamily="49" charset="0"/>
              </a:rPr>
              <a:t>propertyName</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p>
          <a:p>
            <a:r>
              <a:rPr lang="en-GB" sz="1100" dirty="0">
                <a:solidFill>
                  <a:srgbClr val="000000"/>
                </a:solidFill>
                <a:highlight>
                  <a:srgbClr val="F2F2F2"/>
                </a:highlight>
                <a:latin typeface="Consolas" panose="020B0609020204030204" pitchFamily="49" charset="0"/>
              </a:rPr>
              <a:t>}</a:t>
            </a:r>
            <a:endParaRPr lang="en-GB" sz="1100" dirty="0"/>
          </a:p>
        </p:txBody>
      </p:sp>
    </p:spTree>
    <p:extLst>
      <p:ext uri="{BB962C8B-B14F-4D97-AF65-F5344CB8AC3E}">
        <p14:creationId xmlns:p14="http://schemas.microsoft.com/office/powerpoint/2010/main" val="266176588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p:txBody>
          <a:bodyPr/>
          <a:lstStyle/>
          <a:p>
            <a:r>
              <a:rPr lang="en-GB" smtClean="0"/>
              <a:t>Binding to Lists</a:t>
            </a:r>
            <a:endParaRPr lang="en-GB" dirty="0"/>
          </a:p>
        </p:txBody>
      </p:sp>
      <p:sp>
        <p:nvSpPr>
          <p:cNvPr id="4" name="Text Placeholder 3"/>
          <p:cNvSpPr>
            <a:spLocks noGrp="1"/>
          </p:cNvSpPr>
          <p:nvPr>
            <p:ph type="body" sz="quarter" idx="10"/>
          </p:nvPr>
        </p:nvSpPr>
        <p:spPr>
          <a:xfrm>
            <a:off x="288160" y="3141761"/>
            <a:ext cx="11887200" cy="3280898"/>
          </a:xfrm>
        </p:spPr>
        <p:txBody>
          <a:bodyPr/>
          <a:lstStyle/>
          <a:p>
            <a:pPr marL="0" indent="0">
              <a:buNone/>
            </a:pPr>
            <a:r>
              <a:rPr lang="en-GB" sz="3200" dirty="0" smtClean="0"/>
              <a:t>List controls can bind to collections of items</a:t>
            </a:r>
            <a:endParaRPr lang="en-GB" sz="1600" dirty="0" smtClean="0"/>
          </a:p>
          <a:p>
            <a:pPr marL="0" indent="0">
              <a:buNone/>
            </a:pPr>
            <a:r>
              <a:rPr lang="en-GB" sz="3200" dirty="0" smtClean="0"/>
              <a:t>Set the </a:t>
            </a:r>
            <a:r>
              <a:rPr lang="en-GB" sz="3200" dirty="0" err="1" smtClean="0">
                <a:latin typeface="Consolas" panose="020B0609020204030204" pitchFamily="49" charset="0"/>
                <a:cs typeface="Consolas" panose="020B0609020204030204" pitchFamily="49" charset="0"/>
              </a:rPr>
              <a:t>ItemsSource</a:t>
            </a:r>
            <a:r>
              <a:rPr lang="en-GB" sz="3200" dirty="0" smtClean="0"/>
              <a:t> property to a collection of data objects</a:t>
            </a:r>
          </a:p>
          <a:p>
            <a:pPr lvl="1"/>
            <a:r>
              <a:rPr lang="en-GB" dirty="0" smtClean="0"/>
              <a:t>In this example, the </a:t>
            </a:r>
            <a:r>
              <a:rPr lang="en-GB" b="1" dirty="0" err="1" smtClean="0"/>
              <a:t>DataContext</a:t>
            </a:r>
            <a:r>
              <a:rPr lang="en-GB" dirty="0" smtClean="0"/>
              <a:t> is a </a:t>
            </a:r>
            <a:r>
              <a:rPr lang="en-GB" b="1" dirty="0" err="1" smtClean="0"/>
              <a:t>RecipeViewModel</a:t>
            </a:r>
            <a:r>
              <a:rPr lang="en-GB" dirty="0" smtClean="0"/>
              <a:t> object, and the </a:t>
            </a:r>
            <a:r>
              <a:rPr lang="en-GB" b="1" dirty="0" err="1" smtClean="0"/>
              <a:t>ItemsSource</a:t>
            </a:r>
            <a:r>
              <a:rPr lang="en-GB" dirty="0" smtClean="0"/>
              <a:t> is bound to a property of that object called </a:t>
            </a:r>
            <a:r>
              <a:rPr lang="en-GB" b="1" dirty="0" smtClean="0"/>
              <a:t>Ingredients</a:t>
            </a:r>
            <a:r>
              <a:rPr lang="en-GB" dirty="0" smtClean="0"/>
              <a:t> that exposes a collection of objects</a:t>
            </a:r>
          </a:p>
          <a:p>
            <a:pPr lvl="1"/>
            <a:r>
              <a:rPr lang="en-GB" sz="3200" dirty="0">
                <a:gradFill>
                  <a:gsLst>
                    <a:gs pos="1250">
                      <a:schemeClr val="tx2"/>
                    </a:gs>
                    <a:gs pos="99000">
                      <a:schemeClr val="tx2"/>
                    </a:gs>
                  </a:gsLst>
                  <a:lin ang="5400000" scaled="0"/>
                </a:gradFill>
                <a:latin typeface="+mj-lt"/>
              </a:rPr>
              <a:t>The </a:t>
            </a:r>
            <a:r>
              <a:rPr lang="en-GB" sz="3200" dirty="0" err="1">
                <a:gradFill>
                  <a:gsLst>
                    <a:gs pos="1250">
                      <a:schemeClr val="tx2"/>
                    </a:gs>
                    <a:gs pos="99000">
                      <a:schemeClr val="tx2"/>
                    </a:gs>
                  </a:gsLst>
                  <a:lin ang="5400000" scaled="0"/>
                </a:gradFill>
                <a:latin typeface="+mj-lt"/>
              </a:rPr>
              <a:t>ItemsSource</a:t>
            </a:r>
            <a:r>
              <a:rPr lang="en-GB" sz="3200" dirty="0">
                <a:gradFill>
                  <a:gsLst>
                    <a:gs pos="1250">
                      <a:schemeClr val="tx2"/>
                    </a:gs>
                    <a:gs pos="99000">
                      <a:schemeClr val="tx2"/>
                    </a:gs>
                  </a:gsLst>
                  <a:lin ang="5400000" scaled="0"/>
                </a:gradFill>
                <a:latin typeface="+mj-lt"/>
              </a:rPr>
              <a:t> can be bound to any collection class </a:t>
            </a:r>
            <a:r>
              <a:rPr lang="en-GB" sz="3200" dirty="0" smtClean="0">
                <a:gradFill>
                  <a:gsLst>
                    <a:gs pos="1250">
                      <a:schemeClr val="tx2"/>
                    </a:gs>
                    <a:gs pos="99000">
                      <a:schemeClr val="tx2"/>
                    </a:gs>
                  </a:gsLst>
                  <a:lin ang="5400000" scaled="0"/>
                </a:gradFill>
                <a:latin typeface="+mj-lt"/>
              </a:rPr>
              <a:t>e.g. a </a:t>
            </a:r>
            <a:r>
              <a:rPr lang="en-GB" sz="3200" dirty="0">
                <a:gradFill>
                  <a:gsLst>
                    <a:gs pos="1250">
                      <a:schemeClr val="tx2"/>
                    </a:gs>
                    <a:gs pos="99000">
                      <a:schemeClr val="tx2"/>
                    </a:gs>
                  </a:gsLst>
                  <a:lin ang="5400000" scaled="0"/>
                </a:gradFill>
                <a:latin typeface="+mj-lt"/>
              </a:rPr>
              <a:t>List&lt;T&gt;</a:t>
            </a:r>
          </a:p>
          <a:p>
            <a:pPr lvl="1"/>
            <a:r>
              <a:rPr lang="en-GB" dirty="0" smtClean="0"/>
              <a:t>But if </a:t>
            </a:r>
            <a:r>
              <a:rPr lang="en-GB" dirty="0"/>
              <a:t>you </a:t>
            </a:r>
            <a:r>
              <a:rPr lang="en-GB" dirty="0" smtClean="0"/>
              <a:t>want your UI to update when items are added/removed, this should be an </a:t>
            </a:r>
            <a:r>
              <a:rPr lang="en-GB" dirty="0" err="1" smtClean="0">
                <a:latin typeface="Consolas" panose="020B0609020204030204" pitchFamily="49" charset="0"/>
                <a:cs typeface="Consolas" panose="020B0609020204030204" pitchFamily="49" charset="0"/>
              </a:rPr>
              <a:t>ObservableCollection</a:t>
            </a:r>
            <a:r>
              <a:rPr lang="en-GB" dirty="0" smtClean="0">
                <a:latin typeface="Consolas" panose="020B0609020204030204" pitchFamily="49" charset="0"/>
                <a:cs typeface="Consolas" panose="020B0609020204030204" pitchFamily="49" charset="0"/>
              </a:rPr>
              <a:t>&lt;T&gt; </a:t>
            </a:r>
            <a:r>
              <a:rPr lang="en-GB" dirty="0"/>
              <a:t>(implements </a:t>
            </a:r>
            <a:r>
              <a:rPr lang="en-GB" dirty="0" err="1" smtClean="0">
                <a:latin typeface="Consolas" panose="020B0609020204030204" pitchFamily="49" charset="0"/>
                <a:cs typeface="Consolas" panose="020B0609020204030204" pitchFamily="49" charset="0"/>
              </a:rPr>
              <a:t>INotifyCollectionChanged</a:t>
            </a:r>
            <a:r>
              <a:rPr lang="en-GB" dirty="0" smtClean="0">
                <a:latin typeface="Consolas" panose="020B0609020204030204" pitchFamily="49" charset="0"/>
                <a:cs typeface="Consolas" panose="020B0609020204030204" pitchFamily="49" charset="0"/>
              </a:rPr>
              <a:t>)</a:t>
            </a:r>
            <a:endParaRPr lang="en-GB" dirty="0"/>
          </a:p>
          <a:p>
            <a:pPr lvl="1"/>
            <a:r>
              <a:rPr lang="en-GB" dirty="0" smtClean="0"/>
              <a:t>Items inside the collection need to implement </a:t>
            </a:r>
            <a:r>
              <a:rPr lang="en-GB" dirty="0" err="1" smtClean="0">
                <a:latin typeface="Consolas" panose="020B0609020204030204" pitchFamily="49" charset="0"/>
                <a:cs typeface="Consolas" panose="020B0609020204030204" pitchFamily="49" charset="0"/>
              </a:rPr>
              <a:t>INotifyPropertyChanged</a:t>
            </a:r>
            <a:endParaRPr lang="en-GB" dirty="0">
              <a:latin typeface="Consolas" panose="020B0609020204030204" pitchFamily="49" charset="0"/>
              <a:cs typeface="Consolas" panose="020B0609020204030204" pitchFamily="49" charset="0"/>
            </a:endParaRPr>
          </a:p>
        </p:txBody>
      </p:sp>
      <p:sp>
        <p:nvSpPr>
          <p:cNvPr id="10" name="Rectangle 9"/>
          <p:cNvSpPr>
            <a:spLocks noChangeAspect="1"/>
          </p:cNvSpPr>
          <p:nvPr/>
        </p:nvSpPr>
        <p:spPr>
          <a:xfrm>
            <a:off x="457597" y="1398730"/>
            <a:ext cx="11357444" cy="1557149"/>
          </a:xfrm>
          <a:prstGeom prst="rect">
            <a:avLst/>
          </a:prstGeom>
          <a:ln w="12700">
            <a:solidFill>
              <a:schemeClr val="accent3"/>
            </a:solidFill>
          </a:ln>
        </p:spPr>
        <p:style>
          <a:lnRef idx="2">
            <a:schemeClr val="accent1"/>
          </a:lnRef>
          <a:fillRef idx="1">
            <a:schemeClr val="lt1"/>
          </a:fillRef>
          <a:effectRef idx="0">
            <a:schemeClr val="accent1"/>
          </a:effectRef>
          <a:fontRef idx="minor">
            <a:schemeClr val="dk1"/>
          </a:fontRef>
        </p:style>
        <p:txBody>
          <a:bodyPr wrap="square" lIns="248694" tIns="248694" rIns="248694" bIns="248694">
            <a:spAutoFit/>
          </a:bodyPr>
          <a:lstStyle/>
          <a:p>
            <a:pPr marL="184572">
              <a:lnSpc>
                <a:spcPct val="90000"/>
              </a:lnSpc>
              <a:spcBef>
                <a:spcPct val="20000"/>
              </a:spcBef>
              <a:buSzPct val="90000"/>
            </a:pPr>
            <a:r>
              <a:rPr lang="en-GB" sz="1904" dirty="0">
                <a:solidFill>
                  <a:srgbClr val="000000"/>
                </a:solidFill>
                <a:highlight>
                  <a:srgbClr val="FFFFFF"/>
                </a:highlight>
                <a:latin typeface="Consolas" panose="020B0609020204030204" pitchFamily="49" charset="0"/>
              </a:rPr>
              <a:t> </a:t>
            </a:r>
            <a:r>
              <a:rPr lang="en-GB" sz="1904" dirty="0">
                <a:solidFill>
                  <a:srgbClr val="0000FF"/>
                </a:solidFill>
                <a:highlight>
                  <a:srgbClr val="FFFFFF"/>
                </a:highlight>
                <a:latin typeface="Consolas" panose="020B0609020204030204" pitchFamily="49" charset="0"/>
              </a:rPr>
              <a:t>&lt;</a:t>
            </a:r>
            <a:r>
              <a:rPr lang="en-GB" sz="1904" dirty="0" err="1" smtClean="0">
                <a:solidFill>
                  <a:srgbClr val="A31515"/>
                </a:solidFill>
                <a:highlight>
                  <a:srgbClr val="FFFFFF"/>
                </a:highlight>
                <a:latin typeface="Consolas" panose="020B0609020204030204" pitchFamily="49" charset="0"/>
              </a:rPr>
              <a:t>ListView</a:t>
            </a:r>
            <a:r>
              <a:rPr lang="en-GB" sz="1904" dirty="0" smtClean="0">
                <a:solidFill>
                  <a:srgbClr val="FF0000"/>
                </a:solidFill>
                <a:highlight>
                  <a:srgbClr val="FFFFFF"/>
                </a:highlight>
                <a:latin typeface="Consolas" panose="020B0609020204030204" pitchFamily="49" charset="0"/>
              </a:rPr>
              <a:t> </a:t>
            </a:r>
            <a:r>
              <a:rPr lang="en-GB" sz="1904" dirty="0">
                <a:solidFill>
                  <a:srgbClr val="FF0000"/>
                </a:solidFill>
                <a:highlight>
                  <a:srgbClr val="FFFFFF"/>
                </a:highlight>
                <a:latin typeface="Consolas" panose="020B0609020204030204" pitchFamily="49" charset="0"/>
              </a:rPr>
              <a:t>x</a:t>
            </a:r>
            <a:r>
              <a:rPr lang="en-GB" sz="1904" dirty="0">
                <a:solidFill>
                  <a:srgbClr val="0000FF"/>
                </a:solidFill>
                <a:highlight>
                  <a:srgbClr val="FFFFFF"/>
                </a:highlight>
                <a:latin typeface="Consolas" panose="020B0609020204030204" pitchFamily="49" charset="0"/>
              </a:rPr>
              <a:t>:</a:t>
            </a:r>
            <a:r>
              <a:rPr lang="en-GB" sz="1904" dirty="0">
                <a:solidFill>
                  <a:srgbClr val="FF0000"/>
                </a:solidFill>
                <a:highlight>
                  <a:srgbClr val="FFFFFF"/>
                </a:highlight>
                <a:latin typeface="Consolas" panose="020B0609020204030204" pitchFamily="49" charset="0"/>
              </a:rPr>
              <a:t>Name</a:t>
            </a:r>
            <a:r>
              <a:rPr lang="en-GB" sz="1904" dirty="0">
                <a:solidFill>
                  <a:srgbClr val="0000FF"/>
                </a:solidFill>
                <a:highlight>
                  <a:srgbClr val="FFFFFF"/>
                </a:highlight>
                <a:latin typeface="Consolas" panose="020B0609020204030204" pitchFamily="49" charset="0"/>
              </a:rPr>
              <a:t>="IngredientsLIstBox"</a:t>
            </a:r>
            <a:r>
              <a:rPr lang="en-GB" sz="1904" dirty="0">
                <a:solidFill>
                  <a:srgbClr val="FF0000"/>
                </a:solidFill>
                <a:highlight>
                  <a:srgbClr val="FFFFFF"/>
                </a:highlight>
                <a:latin typeface="Consolas" panose="020B0609020204030204" pitchFamily="49" charset="0"/>
              </a:rPr>
              <a:t> </a:t>
            </a:r>
            <a:br>
              <a:rPr lang="en-GB" sz="1904" dirty="0">
                <a:solidFill>
                  <a:srgbClr val="FF0000"/>
                </a:solidFill>
                <a:highlight>
                  <a:srgbClr val="FFFFFF"/>
                </a:highlight>
                <a:latin typeface="Consolas" panose="020B0609020204030204" pitchFamily="49" charset="0"/>
              </a:rPr>
            </a:br>
            <a:r>
              <a:rPr lang="en-GB" sz="1904" dirty="0">
                <a:solidFill>
                  <a:srgbClr val="FF0000"/>
                </a:solidFill>
                <a:highlight>
                  <a:srgbClr val="FFFFFF"/>
                </a:highlight>
                <a:latin typeface="Consolas" panose="020B0609020204030204" pitchFamily="49" charset="0"/>
              </a:rPr>
              <a:t>          </a:t>
            </a:r>
            <a:r>
              <a:rPr lang="en-GB" sz="1904" dirty="0" smtClean="0">
                <a:solidFill>
                  <a:srgbClr val="FF0000"/>
                </a:solidFill>
                <a:highlight>
                  <a:srgbClr val="FFFFFF"/>
                </a:highlight>
                <a:latin typeface="Consolas" panose="020B0609020204030204" pitchFamily="49" charset="0"/>
              </a:rPr>
              <a:t> </a:t>
            </a:r>
            <a:r>
              <a:rPr lang="en-GB" sz="1904" dirty="0" err="1" smtClean="0">
                <a:solidFill>
                  <a:srgbClr val="FF0000"/>
                </a:solidFill>
                <a:highlight>
                  <a:srgbClr val="FFFFFF"/>
                </a:highlight>
                <a:latin typeface="Consolas" panose="020B0609020204030204" pitchFamily="49" charset="0"/>
              </a:rPr>
              <a:t>ItemTemplate</a:t>
            </a:r>
            <a:r>
              <a:rPr lang="en-GB" sz="1904" dirty="0">
                <a:solidFill>
                  <a:srgbClr val="0000FF"/>
                </a:solidFill>
                <a:highlight>
                  <a:srgbClr val="FFFFFF"/>
                </a:highlight>
                <a:latin typeface="Consolas" panose="020B0609020204030204" pitchFamily="49" charset="0"/>
              </a:rPr>
              <a:t>="{</a:t>
            </a:r>
            <a:r>
              <a:rPr lang="en-GB" sz="1904" dirty="0" err="1">
                <a:solidFill>
                  <a:srgbClr val="A31515"/>
                </a:solidFill>
                <a:highlight>
                  <a:srgbClr val="FFFFFF"/>
                </a:highlight>
                <a:latin typeface="Consolas" panose="020B0609020204030204" pitchFamily="49" charset="0"/>
              </a:rPr>
              <a:t>StaticResource</a:t>
            </a:r>
            <a:r>
              <a:rPr lang="en-GB" sz="1904" dirty="0">
                <a:solidFill>
                  <a:srgbClr val="FF0000"/>
                </a:solidFill>
                <a:highlight>
                  <a:srgbClr val="FFFFFF"/>
                </a:highlight>
                <a:latin typeface="Consolas" panose="020B0609020204030204" pitchFamily="49" charset="0"/>
              </a:rPr>
              <a:t> </a:t>
            </a:r>
            <a:r>
              <a:rPr lang="en-GB" sz="1904" dirty="0" err="1" smtClean="0">
                <a:solidFill>
                  <a:srgbClr val="FF0000"/>
                </a:solidFill>
                <a:highlight>
                  <a:srgbClr val="FFFFFF"/>
                </a:highlight>
                <a:latin typeface="Consolas" panose="020B0609020204030204" pitchFamily="49" charset="0"/>
              </a:rPr>
              <a:t>MyDataTemplate</a:t>
            </a:r>
            <a:r>
              <a:rPr lang="en-GB" sz="1904" dirty="0">
                <a:solidFill>
                  <a:srgbClr val="0000FF"/>
                </a:solidFill>
                <a:highlight>
                  <a:srgbClr val="FFFFFF"/>
                </a:highlight>
                <a:latin typeface="Consolas" panose="020B0609020204030204" pitchFamily="49" charset="0"/>
              </a:rPr>
              <a:t>}"</a:t>
            </a:r>
            <a:r>
              <a:rPr lang="en-GB" sz="1904" dirty="0">
                <a:solidFill>
                  <a:srgbClr val="FF0000"/>
                </a:solidFill>
                <a:highlight>
                  <a:srgbClr val="FFFFFF"/>
                </a:highlight>
                <a:latin typeface="Consolas" panose="020B0609020204030204" pitchFamily="49" charset="0"/>
              </a:rPr>
              <a:t> </a:t>
            </a:r>
            <a:br>
              <a:rPr lang="en-GB" sz="1904" dirty="0">
                <a:solidFill>
                  <a:srgbClr val="FF0000"/>
                </a:solidFill>
                <a:highlight>
                  <a:srgbClr val="FFFFFF"/>
                </a:highlight>
                <a:latin typeface="Consolas" panose="020B0609020204030204" pitchFamily="49" charset="0"/>
              </a:rPr>
            </a:br>
            <a:r>
              <a:rPr lang="en-GB" sz="1904" dirty="0">
                <a:solidFill>
                  <a:srgbClr val="FF0000"/>
                </a:solidFill>
                <a:highlight>
                  <a:srgbClr val="FFFFFF"/>
                </a:highlight>
                <a:latin typeface="Consolas" panose="020B0609020204030204" pitchFamily="49" charset="0"/>
              </a:rPr>
              <a:t> </a:t>
            </a:r>
            <a:r>
              <a:rPr lang="en-GB" sz="1904" dirty="0" smtClean="0">
                <a:solidFill>
                  <a:srgbClr val="FF0000"/>
                </a:solidFill>
                <a:highlight>
                  <a:srgbClr val="FFFFFF"/>
                </a:highlight>
                <a:latin typeface="Consolas" panose="020B0609020204030204" pitchFamily="49" charset="0"/>
              </a:rPr>
              <a:t>          </a:t>
            </a:r>
            <a:r>
              <a:rPr lang="en-GB" sz="1904" dirty="0" err="1" smtClean="0">
                <a:solidFill>
                  <a:srgbClr val="FF0000"/>
                </a:solidFill>
                <a:highlight>
                  <a:srgbClr val="FFFFFF"/>
                </a:highlight>
                <a:latin typeface="Consolas" panose="020B0609020204030204" pitchFamily="49" charset="0"/>
              </a:rPr>
              <a:t>DataContext</a:t>
            </a:r>
            <a:r>
              <a:rPr lang="en-GB" sz="1904" dirty="0" smtClean="0">
                <a:solidFill>
                  <a:srgbClr val="0000FF"/>
                </a:solidFill>
                <a:highlight>
                  <a:srgbClr val="FFFFFF"/>
                </a:highlight>
                <a:latin typeface="Consolas" panose="020B0609020204030204" pitchFamily="49" charset="0"/>
              </a:rPr>
              <a:t>="{</a:t>
            </a:r>
            <a:r>
              <a:rPr lang="en-GB" sz="1904" dirty="0" err="1" smtClean="0">
                <a:solidFill>
                  <a:srgbClr val="A31515"/>
                </a:solidFill>
                <a:highlight>
                  <a:srgbClr val="FFFFFF"/>
                </a:highlight>
                <a:latin typeface="Consolas" panose="020B0609020204030204" pitchFamily="49" charset="0"/>
              </a:rPr>
              <a:t>StaticResource</a:t>
            </a:r>
            <a:r>
              <a:rPr lang="en-GB" sz="1904" dirty="0" smtClean="0">
                <a:solidFill>
                  <a:srgbClr val="A31515"/>
                </a:solidFill>
                <a:highlight>
                  <a:srgbClr val="FFFFFF"/>
                </a:highlight>
                <a:latin typeface="Consolas" panose="020B0609020204030204" pitchFamily="49" charset="0"/>
              </a:rPr>
              <a:t> </a:t>
            </a:r>
            <a:r>
              <a:rPr lang="en-GB" sz="1904" dirty="0" err="1" smtClean="0">
                <a:solidFill>
                  <a:srgbClr val="FF0000"/>
                </a:solidFill>
                <a:highlight>
                  <a:srgbClr val="FFFFFF"/>
                </a:highlight>
                <a:latin typeface="Consolas" panose="020B0609020204030204" pitchFamily="49" charset="0"/>
              </a:rPr>
              <a:t>RecipeViewModel</a:t>
            </a:r>
            <a:r>
              <a:rPr lang="en-GB" sz="1904" dirty="0" smtClean="0">
                <a:solidFill>
                  <a:srgbClr val="0000FF"/>
                </a:solidFill>
                <a:highlight>
                  <a:srgbClr val="FFFFFF"/>
                </a:highlight>
                <a:latin typeface="Consolas" panose="020B0609020204030204" pitchFamily="49" charset="0"/>
              </a:rPr>
              <a:t>}"/&gt; </a:t>
            </a:r>
            <a:br>
              <a:rPr lang="en-GB" sz="1904" dirty="0" smtClean="0">
                <a:solidFill>
                  <a:srgbClr val="0000FF"/>
                </a:solidFill>
                <a:highlight>
                  <a:srgbClr val="FFFFFF"/>
                </a:highlight>
                <a:latin typeface="Consolas" panose="020B0609020204030204" pitchFamily="49" charset="0"/>
              </a:rPr>
            </a:br>
            <a:r>
              <a:rPr lang="en-GB" sz="1904" dirty="0" smtClean="0">
                <a:solidFill>
                  <a:srgbClr val="0000FF"/>
                </a:solidFill>
                <a:highlight>
                  <a:srgbClr val="FFFFFF"/>
                </a:highlight>
                <a:latin typeface="Consolas" panose="020B0609020204030204" pitchFamily="49" charset="0"/>
              </a:rPr>
              <a:t>           </a:t>
            </a:r>
            <a:r>
              <a:rPr lang="en-GB" sz="1904" dirty="0" err="1" smtClean="0">
                <a:solidFill>
                  <a:srgbClr val="FF0000"/>
                </a:solidFill>
                <a:highlight>
                  <a:srgbClr val="FFFFFF"/>
                </a:highlight>
                <a:latin typeface="Consolas" panose="020B0609020204030204" pitchFamily="49" charset="0"/>
              </a:rPr>
              <a:t>ItemsSource</a:t>
            </a:r>
            <a:r>
              <a:rPr lang="en-GB" sz="1904" dirty="0">
                <a:solidFill>
                  <a:srgbClr val="0000FF"/>
                </a:solidFill>
                <a:highlight>
                  <a:srgbClr val="FFFFFF"/>
                </a:highlight>
                <a:latin typeface="Consolas" panose="020B0609020204030204" pitchFamily="49" charset="0"/>
              </a:rPr>
              <a:t>="{</a:t>
            </a:r>
            <a:r>
              <a:rPr lang="en-GB" sz="1904" dirty="0">
                <a:solidFill>
                  <a:srgbClr val="A31515"/>
                </a:solidFill>
                <a:highlight>
                  <a:srgbClr val="FFFFFF"/>
                </a:highlight>
                <a:latin typeface="Consolas" panose="020B0609020204030204" pitchFamily="49" charset="0"/>
              </a:rPr>
              <a:t>Binding</a:t>
            </a:r>
            <a:r>
              <a:rPr lang="en-GB" sz="1904" dirty="0">
                <a:solidFill>
                  <a:srgbClr val="FF0000"/>
                </a:solidFill>
                <a:highlight>
                  <a:srgbClr val="FFFFFF"/>
                </a:highlight>
                <a:latin typeface="Consolas" panose="020B0609020204030204" pitchFamily="49" charset="0"/>
              </a:rPr>
              <a:t> Ingredients</a:t>
            </a:r>
            <a:r>
              <a:rPr lang="en-GB" sz="1904" dirty="0">
                <a:solidFill>
                  <a:srgbClr val="0000FF"/>
                </a:solidFill>
                <a:highlight>
                  <a:srgbClr val="FFFFFF"/>
                </a:highlight>
                <a:latin typeface="Consolas" panose="020B0609020204030204" pitchFamily="49" charset="0"/>
              </a:rPr>
              <a:t>}"/&gt;</a:t>
            </a:r>
            <a:endParaRPr lang="en-GB" sz="1836" spc="-154" dirty="0">
              <a:gradFill>
                <a:gsLst>
                  <a:gs pos="0">
                    <a:srgbClr val="737373"/>
                  </a:gs>
                  <a:gs pos="86000">
                    <a:srgbClr val="737373"/>
                  </a:gs>
                </a:gsLst>
                <a:lin ang="5400000" scaled="0"/>
              </a:gradFill>
              <a:latin typeface="Consolas" pitchFamily="49" charset="0"/>
            </a:endParaRPr>
          </a:p>
        </p:txBody>
      </p:sp>
    </p:spTree>
    <p:extLst>
      <p:ext uri="{BB962C8B-B14F-4D97-AF65-F5344CB8AC3E}">
        <p14:creationId xmlns:p14="http://schemas.microsoft.com/office/powerpoint/2010/main" val="137432026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noChangeAspect="1"/>
          </p:cNvSpPr>
          <p:nvPr>
            <p:ph type="title"/>
          </p:nvPr>
        </p:nvSpPr>
        <p:spPr/>
        <p:txBody>
          <a:bodyPr/>
          <a:lstStyle/>
          <a:p>
            <a:r>
              <a:rPr lang="en-GB" smtClean="0"/>
              <a:t>Observable Collections</a:t>
            </a:r>
            <a:endParaRPr lang="en-GB" dirty="0"/>
          </a:p>
        </p:txBody>
      </p:sp>
      <p:sp>
        <p:nvSpPr>
          <p:cNvPr id="8" name="Rectangle 7"/>
          <p:cNvSpPr>
            <a:spLocks noChangeAspect="1"/>
          </p:cNvSpPr>
          <p:nvPr/>
        </p:nvSpPr>
        <p:spPr>
          <a:xfrm>
            <a:off x="622617" y="1530592"/>
            <a:ext cx="11191240" cy="4112705"/>
          </a:xfrm>
          <a:prstGeom prst="rect">
            <a:avLst/>
          </a:prstGeom>
          <a:ln w="12700">
            <a:solidFill>
              <a:schemeClr val="accent3"/>
            </a:solidFill>
          </a:ln>
        </p:spPr>
        <p:style>
          <a:lnRef idx="2">
            <a:schemeClr val="accent1"/>
          </a:lnRef>
          <a:fillRef idx="1">
            <a:schemeClr val="lt1"/>
          </a:fillRef>
          <a:effectRef idx="0">
            <a:schemeClr val="accent1"/>
          </a:effectRef>
          <a:fontRef idx="minor">
            <a:schemeClr val="dk1"/>
          </a:fontRef>
        </p:style>
        <p:txBody>
          <a:bodyPr wrap="square" lIns="93255" tIns="46629" rIns="93255" bIns="46629">
            <a:spAutoFit/>
          </a:bodyPr>
          <a:lstStyle/>
          <a:p>
            <a:r>
              <a:rPr lang="en-GB" sz="1632" dirty="0">
                <a:solidFill>
                  <a:srgbClr val="000000"/>
                </a:solidFill>
                <a:highlight>
                  <a:srgbClr val="FFFFFF"/>
                </a:highlight>
                <a:latin typeface="Consolas" panose="020B0609020204030204" pitchFamily="49" charset="0"/>
              </a:rPr>
              <a:t> </a:t>
            </a:r>
            <a:r>
              <a:rPr lang="en-GB" sz="1632" dirty="0" smtClean="0">
                <a:solidFill>
                  <a:srgbClr val="0000FF"/>
                </a:solidFill>
                <a:highlight>
                  <a:srgbClr val="FFFFFF"/>
                </a:highlight>
                <a:latin typeface="Consolas" panose="020B0609020204030204" pitchFamily="49" charset="0"/>
              </a:rPr>
              <a:t>public class</a:t>
            </a:r>
            <a:r>
              <a:rPr lang="en-GB" sz="1632" dirty="0" smtClean="0">
                <a:solidFill>
                  <a:srgbClr val="000000"/>
                </a:solidFill>
                <a:highlight>
                  <a:srgbClr val="FFFFFF"/>
                </a:highlight>
                <a:latin typeface="Consolas" panose="020B0609020204030204" pitchFamily="49" charset="0"/>
              </a:rPr>
              <a:t> </a:t>
            </a:r>
            <a:r>
              <a:rPr lang="en-GB" sz="1632" dirty="0" err="1" smtClean="0">
                <a:solidFill>
                  <a:srgbClr val="2B91AF"/>
                </a:solidFill>
                <a:highlight>
                  <a:srgbClr val="FFFFFF"/>
                </a:highlight>
                <a:latin typeface="Consolas" panose="020B0609020204030204" pitchFamily="49" charset="0"/>
              </a:rPr>
              <a:t>RecipeDetails</a:t>
            </a:r>
            <a:r>
              <a:rPr lang="en-GB" sz="1632" dirty="0" smtClean="0">
                <a:solidFill>
                  <a:srgbClr val="000000"/>
                </a:solidFill>
                <a:highlight>
                  <a:srgbClr val="FFFFFF"/>
                </a:highlight>
                <a:latin typeface="Consolas" panose="020B0609020204030204" pitchFamily="49" charset="0"/>
              </a:rPr>
              <a:t> : </a:t>
            </a:r>
            <a:r>
              <a:rPr lang="en-GB" sz="1632" dirty="0" err="1">
                <a:solidFill>
                  <a:srgbClr val="2B91AF"/>
                </a:solidFill>
                <a:highlight>
                  <a:srgbClr val="FFFFFF"/>
                </a:highlight>
                <a:latin typeface="Consolas" panose="020B0609020204030204" pitchFamily="49" charset="0"/>
              </a:rPr>
              <a:t>INotifyPropertyChanged</a:t>
            </a:r>
            <a:endParaRPr lang="en-GB" sz="1632" dirty="0">
              <a:solidFill>
                <a:srgbClr val="2B91AF"/>
              </a:solidFill>
              <a:highlight>
                <a:srgbClr val="FFFFFF"/>
              </a:highlight>
              <a:latin typeface="Consolas" panose="020B0609020204030204" pitchFamily="49" charset="0"/>
            </a:endParaRPr>
          </a:p>
          <a:p>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 </a:t>
            </a:r>
          </a:p>
          <a:p>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    </a:t>
            </a:r>
            <a:r>
              <a:rPr lang="en-GB" sz="1632" dirty="0" smtClean="0">
                <a:solidFill>
                  <a:srgbClr val="808080"/>
                </a:solidFill>
                <a:highlight>
                  <a:srgbClr val="FFFFFF"/>
                </a:highlight>
                <a:latin typeface="Consolas" panose="020B0609020204030204" pitchFamily="49" charset="0"/>
              </a:rPr>
              <a:t>///</a:t>
            </a:r>
            <a:r>
              <a:rPr lang="en-GB" sz="1632" dirty="0" smtClean="0">
                <a:solidFill>
                  <a:srgbClr val="008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&lt;summary&gt;</a:t>
            </a:r>
            <a:endParaRPr lang="en-GB" sz="1632" dirty="0">
              <a:solidFill>
                <a:srgbClr val="000000"/>
              </a:solidFill>
              <a:highlight>
                <a:srgbClr val="FFFFFF"/>
              </a:highlight>
              <a:latin typeface="Consolas" panose="020B0609020204030204" pitchFamily="49" charset="0"/>
            </a:endParaRPr>
          </a:p>
          <a:p>
            <a:r>
              <a:rPr lang="en-GB" sz="1632" dirty="0">
                <a:solidFill>
                  <a:srgbClr val="808080"/>
                </a:solidFill>
                <a:highlight>
                  <a:srgbClr val="FFFFFF"/>
                </a:highlight>
                <a:latin typeface="Consolas" panose="020B0609020204030204" pitchFamily="49" charset="0"/>
              </a:rPr>
              <a:t> </a:t>
            </a:r>
            <a:r>
              <a:rPr lang="en-GB" sz="1632" dirty="0" smtClean="0">
                <a:solidFill>
                  <a:srgbClr val="808080"/>
                </a:solidFill>
                <a:highlight>
                  <a:srgbClr val="FFFFFF"/>
                </a:highlight>
                <a:latin typeface="Consolas" panose="020B0609020204030204" pitchFamily="49" charset="0"/>
              </a:rPr>
              <a:t>    ///</a:t>
            </a:r>
            <a:r>
              <a:rPr lang="en-GB" sz="1632" dirty="0" smtClean="0">
                <a:solidFill>
                  <a:srgbClr val="008000"/>
                </a:solidFill>
                <a:highlight>
                  <a:srgbClr val="FFFFFF"/>
                </a:highlight>
                <a:latin typeface="Consolas" panose="020B0609020204030204" pitchFamily="49" charset="0"/>
              </a:rPr>
              <a:t> </a:t>
            </a:r>
            <a:r>
              <a:rPr lang="en-GB" sz="1632" dirty="0">
                <a:solidFill>
                  <a:srgbClr val="008000"/>
                </a:solidFill>
                <a:highlight>
                  <a:srgbClr val="FFFFFF"/>
                </a:highlight>
                <a:latin typeface="Consolas" panose="020B0609020204030204" pitchFamily="49" charset="0"/>
              </a:rPr>
              <a:t>A collection for </a:t>
            </a:r>
            <a:r>
              <a:rPr lang="en-GB" sz="1632" dirty="0" err="1">
                <a:solidFill>
                  <a:srgbClr val="008000"/>
                </a:solidFill>
                <a:highlight>
                  <a:srgbClr val="FFFFFF"/>
                </a:highlight>
                <a:latin typeface="Consolas" panose="020B0609020204030204" pitchFamily="49" charset="0"/>
              </a:rPr>
              <a:t>ItemViewModel</a:t>
            </a:r>
            <a:r>
              <a:rPr lang="en-GB" sz="1632" dirty="0">
                <a:solidFill>
                  <a:srgbClr val="008000"/>
                </a:solidFill>
                <a:highlight>
                  <a:srgbClr val="FFFFFF"/>
                </a:highlight>
                <a:latin typeface="Consolas" panose="020B0609020204030204" pitchFamily="49" charset="0"/>
              </a:rPr>
              <a:t> objects.</a:t>
            </a:r>
            <a:endParaRPr lang="en-GB" sz="1632" dirty="0">
              <a:solidFill>
                <a:srgbClr val="000000"/>
              </a:solidFill>
              <a:highlight>
                <a:srgbClr val="FFFFFF"/>
              </a:highlight>
              <a:latin typeface="Consolas" panose="020B0609020204030204" pitchFamily="49" charset="0"/>
            </a:endParaRPr>
          </a:p>
          <a:p>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    </a:t>
            </a:r>
            <a:r>
              <a:rPr lang="en-GB" sz="1632" dirty="0" smtClean="0">
                <a:solidFill>
                  <a:srgbClr val="808080"/>
                </a:solidFill>
                <a:highlight>
                  <a:srgbClr val="FFFFFF"/>
                </a:highlight>
                <a:latin typeface="Consolas" panose="020B0609020204030204" pitchFamily="49" charset="0"/>
              </a:rPr>
              <a:t>///</a:t>
            </a:r>
            <a:r>
              <a:rPr lang="en-GB" sz="1632" dirty="0" smtClean="0">
                <a:solidFill>
                  <a:srgbClr val="008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&lt;/summary&gt;</a:t>
            </a:r>
            <a:endParaRPr lang="en-GB" sz="1632" dirty="0">
              <a:solidFill>
                <a:srgbClr val="000000"/>
              </a:solidFill>
              <a:highlight>
                <a:srgbClr val="FFFFFF"/>
              </a:highlight>
              <a:latin typeface="Consolas" panose="020B0609020204030204" pitchFamily="49" charset="0"/>
            </a:endParaRPr>
          </a:p>
          <a:p>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    </a:t>
            </a:r>
            <a:r>
              <a:rPr lang="en-GB" sz="1632" dirty="0" smtClean="0">
                <a:solidFill>
                  <a:srgbClr val="0000FF"/>
                </a:solidFill>
                <a:highlight>
                  <a:srgbClr val="FFFFFF"/>
                </a:highlight>
                <a:latin typeface="Consolas" panose="020B0609020204030204" pitchFamily="49" charset="0"/>
              </a:rPr>
              <a:t>public</a:t>
            </a:r>
            <a:r>
              <a:rPr lang="en-GB" sz="1632" dirty="0" smtClean="0">
                <a:solidFill>
                  <a:srgbClr val="000000"/>
                </a:solidFill>
                <a:highlight>
                  <a:srgbClr val="FFFFFF"/>
                </a:highlight>
                <a:latin typeface="Consolas" panose="020B0609020204030204" pitchFamily="49" charset="0"/>
              </a:rPr>
              <a:t> </a:t>
            </a:r>
            <a:r>
              <a:rPr lang="en-GB" sz="1632" dirty="0" err="1">
                <a:solidFill>
                  <a:srgbClr val="2B91AF"/>
                </a:solidFill>
                <a:highlight>
                  <a:srgbClr val="FFFFFF"/>
                </a:highlight>
                <a:latin typeface="Consolas" panose="020B0609020204030204" pitchFamily="49" charset="0"/>
              </a:rPr>
              <a:t>ObservableCollection</a:t>
            </a:r>
            <a:r>
              <a:rPr lang="en-GB" sz="1632" dirty="0">
                <a:solidFill>
                  <a:srgbClr val="000000"/>
                </a:solidFill>
                <a:highlight>
                  <a:srgbClr val="FFFFFF"/>
                </a:highlight>
                <a:latin typeface="Consolas" panose="020B0609020204030204" pitchFamily="49" charset="0"/>
              </a:rPr>
              <a:t>&lt;</a:t>
            </a:r>
            <a:r>
              <a:rPr lang="en-GB" sz="1632" dirty="0" err="1">
                <a:solidFill>
                  <a:srgbClr val="2B91AF"/>
                </a:solidFill>
                <a:highlight>
                  <a:srgbClr val="FFFFFF"/>
                </a:highlight>
                <a:latin typeface="Consolas" panose="020B0609020204030204" pitchFamily="49" charset="0"/>
              </a:rPr>
              <a:t>ItemViewModel</a:t>
            </a:r>
            <a:r>
              <a:rPr lang="en-GB" sz="1632" dirty="0">
                <a:solidFill>
                  <a:srgbClr val="000000"/>
                </a:solidFill>
                <a:highlight>
                  <a:srgbClr val="FFFFFF"/>
                </a:highlight>
                <a:latin typeface="Consolas" panose="020B0609020204030204" pitchFamily="49" charset="0"/>
              </a:rPr>
              <a:t>&gt; Items { </a:t>
            </a:r>
            <a:r>
              <a:rPr lang="en-GB" sz="1632" dirty="0">
                <a:solidFill>
                  <a:srgbClr val="0000FF"/>
                </a:solidFill>
                <a:highlight>
                  <a:srgbClr val="FFFFFF"/>
                </a:highlight>
                <a:latin typeface="Consolas" panose="020B0609020204030204" pitchFamily="49" charset="0"/>
              </a:rPr>
              <a:t>get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private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set</a:t>
            </a:r>
            <a:r>
              <a:rPr lang="en-GB" sz="1632" dirty="0">
                <a:solidFill>
                  <a:srgbClr val="000000"/>
                </a:solidFill>
                <a:highlight>
                  <a:srgbClr val="FFFFFF"/>
                </a:highlight>
                <a:latin typeface="Consolas" panose="020B0609020204030204" pitchFamily="49" charset="0"/>
              </a:rPr>
              <a:t>; }</a:t>
            </a:r>
          </a:p>
          <a:p>
            <a:endParaRPr lang="en-GB" sz="1632" dirty="0">
              <a:solidFill>
                <a:srgbClr val="000000"/>
              </a:solidFill>
              <a:highlight>
                <a:srgbClr val="FFFFFF"/>
              </a:highlight>
              <a:latin typeface="Consolas" panose="020B0609020204030204" pitchFamily="49" charset="0"/>
            </a:endParaRPr>
          </a:p>
          <a:p>
            <a:r>
              <a:rPr lang="en-GB" sz="1632" dirty="0">
                <a:solidFill>
                  <a:srgbClr val="0000FF"/>
                </a:solidFill>
                <a:highlight>
                  <a:srgbClr val="FFFFFF"/>
                </a:highlight>
                <a:latin typeface="Consolas" panose="020B0609020204030204" pitchFamily="49" charset="0"/>
              </a:rPr>
              <a:t> </a:t>
            </a:r>
            <a:r>
              <a:rPr lang="en-GB" sz="1632" dirty="0" smtClean="0">
                <a:solidFill>
                  <a:srgbClr val="0000FF"/>
                </a:solidFill>
                <a:highlight>
                  <a:srgbClr val="FFFFFF"/>
                </a:highlight>
                <a:latin typeface="Consolas" panose="020B0609020204030204" pitchFamily="49" charset="0"/>
              </a:rPr>
              <a:t>    public</a:t>
            </a:r>
            <a:r>
              <a:rPr lang="en-GB" sz="1632" dirty="0" smtClean="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void</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LoadData</a:t>
            </a:r>
            <a:r>
              <a:rPr lang="en-GB" sz="1632" dirty="0">
                <a:solidFill>
                  <a:srgbClr val="000000"/>
                </a:solidFill>
                <a:highlight>
                  <a:srgbClr val="FFFFFF"/>
                </a:highlight>
                <a:latin typeface="Consolas" panose="020B0609020204030204" pitchFamily="49" charset="0"/>
              </a:rPr>
              <a:t>()</a:t>
            </a:r>
          </a:p>
          <a:p>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    {</a:t>
            </a:r>
            <a:endParaRPr lang="en-GB" sz="1632" dirty="0">
              <a:solidFill>
                <a:srgbClr val="000000"/>
              </a:solidFill>
              <a:highlight>
                <a:srgbClr val="FFFFFF"/>
              </a:highlight>
              <a:latin typeface="Consolas" panose="020B0609020204030204" pitchFamily="49" charset="0"/>
            </a:endParaRPr>
          </a:p>
          <a:p>
            <a:r>
              <a:rPr lang="en-GB" sz="1632" dirty="0">
                <a:solidFill>
                  <a:srgbClr val="0000FF"/>
                </a:solidFill>
                <a:highlight>
                  <a:srgbClr val="FFFFFF"/>
                </a:highlight>
                <a:latin typeface="Consolas" panose="020B0609020204030204" pitchFamily="49" charset="0"/>
              </a:rPr>
              <a:t>     </a:t>
            </a:r>
            <a:r>
              <a:rPr lang="en-GB" sz="1632" dirty="0" smtClean="0">
                <a:solidFill>
                  <a:srgbClr val="0000FF"/>
                </a:solidFill>
                <a:highlight>
                  <a:srgbClr val="FFFFFF"/>
                </a:highlight>
                <a:latin typeface="Consolas" panose="020B0609020204030204" pitchFamily="49" charset="0"/>
              </a:rPr>
              <a:t>  </a:t>
            </a:r>
            <a:r>
              <a:rPr lang="en-GB" sz="1632" dirty="0" err="1" smtClean="0">
                <a:solidFill>
                  <a:srgbClr val="0000FF"/>
                </a:solidFill>
                <a:highlight>
                  <a:srgbClr val="FFFFFF"/>
                </a:highlight>
                <a:latin typeface="Consolas" panose="020B0609020204030204" pitchFamily="49" charset="0"/>
              </a:rPr>
              <a:t>this</a:t>
            </a:r>
            <a:r>
              <a:rPr lang="en-GB" sz="1632" dirty="0" err="1" smtClean="0">
                <a:solidFill>
                  <a:srgbClr val="000000"/>
                </a:solidFill>
                <a:highlight>
                  <a:srgbClr val="FFFFFF"/>
                </a:highlight>
                <a:latin typeface="Consolas" panose="020B0609020204030204" pitchFamily="49" charset="0"/>
              </a:rPr>
              <a:t>.Items.Add</a:t>
            </a:r>
            <a:r>
              <a:rPr lang="en-GB" sz="1632" dirty="0" smtClean="0">
                <a:solidFill>
                  <a:srgbClr val="000000"/>
                </a:solidFill>
                <a:highlight>
                  <a:srgbClr val="FFFFFF"/>
                </a:highlight>
                <a:latin typeface="Consolas" panose="020B0609020204030204" pitchFamily="49" charset="0"/>
              </a:rPr>
              <a:t>(</a:t>
            </a:r>
            <a:r>
              <a:rPr lang="en-GB" sz="1632" dirty="0" smtClean="0">
                <a:solidFill>
                  <a:srgbClr val="0000FF"/>
                </a:solidFill>
                <a:highlight>
                  <a:srgbClr val="FFFFFF"/>
                </a:highlight>
                <a:latin typeface="Consolas" panose="020B0609020204030204" pitchFamily="49" charset="0"/>
              </a:rPr>
              <a:t>new</a:t>
            </a:r>
            <a:r>
              <a:rPr lang="en-GB" sz="1632" dirty="0" smtClean="0">
                <a:solidFill>
                  <a:srgbClr val="000000"/>
                </a:solidFill>
                <a:highlight>
                  <a:srgbClr val="FFFFFF"/>
                </a:highlight>
                <a:latin typeface="Consolas" panose="020B0609020204030204" pitchFamily="49" charset="0"/>
              </a:rPr>
              <a:t> </a:t>
            </a:r>
            <a:r>
              <a:rPr lang="en-GB" sz="1632" dirty="0" err="1">
                <a:solidFill>
                  <a:srgbClr val="2B91AF"/>
                </a:solidFill>
                <a:highlight>
                  <a:srgbClr val="FFFFFF"/>
                </a:highlight>
                <a:latin typeface="Consolas" panose="020B0609020204030204" pitchFamily="49" charset="0"/>
              </a:rPr>
              <a:t>ItemViewModel</a:t>
            </a:r>
            <a:r>
              <a:rPr lang="en-GB" sz="1632" dirty="0">
                <a:solidFill>
                  <a:srgbClr val="000000"/>
                </a:solidFill>
                <a:highlight>
                  <a:srgbClr val="FFFFFF"/>
                </a:highlight>
                <a:latin typeface="Consolas" panose="020B0609020204030204" pitchFamily="49" charset="0"/>
              </a:rPr>
              <a:t>() { ID = </a:t>
            </a:r>
            <a:r>
              <a:rPr lang="en-GB" sz="1632" dirty="0">
                <a:solidFill>
                  <a:srgbClr val="A31515"/>
                </a:solidFill>
                <a:highlight>
                  <a:srgbClr val="FFFFFF"/>
                </a:highlight>
                <a:latin typeface="Consolas" panose="020B0609020204030204" pitchFamily="49" charset="0"/>
              </a:rPr>
              <a:t>"0"</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LineOne</a:t>
            </a:r>
            <a:r>
              <a:rPr lang="en-GB" sz="1632" dirty="0">
                <a:solidFill>
                  <a:srgbClr val="000000"/>
                </a:solidFill>
                <a:highlight>
                  <a:srgbClr val="FFFFFF"/>
                </a:highlight>
                <a:latin typeface="Consolas" panose="020B0609020204030204" pitchFamily="49" charset="0"/>
              </a:rPr>
              <a:t> = </a:t>
            </a:r>
            <a:r>
              <a:rPr lang="en-GB" sz="1632" dirty="0">
                <a:solidFill>
                  <a:srgbClr val="A31515"/>
                </a:solidFill>
                <a:highlight>
                  <a:srgbClr val="FFFFFF"/>
                </a:highlight>
                <a:latin typeface="Consolas" panose="020B0609020204030204" pitchFamily="49" charset="0"/>
              </a:rPr>
              <a:t>"runtime one"</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LineTwo</a:t>
            </a:r>
            <a:r>
              <a:rPr lang="en-GB" sz="1632" dirty="0">
                <a:solidFill>
                  <a:srgbClr val="000000"/>
                </a:solidFill>
                <a:highlight>
                  <a:srgbClr val="FFFFFF"/>
                </a:highlight>
                <a:latin typeface="Consolas" panose="020B0609020204030204" pitchFamily="49" charset="0"/>
              </a:rPr>
              <a:t> = </a:t>
            </a:r>
            <a:r>
              <a:rPr lang="en-GB" sz="1632" dirty="0">
                <a:solidFill>
                  <a:srgbClr val="A31515"/>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p>
          <a:p>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  </a:t>
            </a:r>
            <a:r>
              <a:rPr lang="en-GB" sz="1632" dirty="0" err="1" smtClean="0">
                <a:solidFill>
                  <a:srgbClr val="0000FF"/>
                </a:solidFill>
                <a:highlight>
                  <a:srgbClr val="FFFFFF"/>
                </a:highlight>
                <a:latin typeface="Consolas" panose="020B0609020204030204" pitchFamily="49" charset="0"/>
              </a:rPr>
              <a:t>this</a:t>
            </a:r>
            <a:r>
              <a:rPr lang="en-GB" sz="1632" dirty="0" err="1" smtClean="0">
                <a:solidFill>
                  <a:srgbClr val="000000"/>
                </a:solidFill>
                <a:highlight>
                  <a:srgbClr val="FFFFFF"/>
                </a:highlight>
                <a:latin typeface="Consolas" panose="020B0609020204030204" pitchFamily="49" charset="0"/>
              </a:rPr>
              <a:t>.Items.Add</a:t>
            </a:r>
            <a:r>
              <a:rPr lang="en-GB" sz="1632" dirty="0" smtClean="0">
                <a:solidFill>
                  <a:srgbClr val="000000"/>
                </a:solidFill>
                <a:highlight>
                  <a:srgbClr val="FFFFFF"/>
                </a:highlight>
                <a:latin typeface="Consolas" panose="020B0609020204030204" pitchFamily="49" charset="0"/>
              </a:rPr>
              <a:t>(</a:t>
            </a:r>
            <a:r>
              <a:rPr lang="en-GB" sz="1632" dirty="0" smtClean="0">
                <a:solidFill>
                  <a:srgbClr val="0000FF"/>
                </a:solidFill>
                <a:highlight>
                  <a:srgbClr val="FFFFFF"/>
                </a:highlight>
                <a:latin typeface="Consolas" panose="020B0609020204030204" pitchFamily="49" charset="0"/>
              </a:rPr>
              <a:t>new</a:t>
            </a:r>
            <a:r>
              <a:rPr lang="en-GB" sz="1632" dirty="0" smtClean="0">
                <a:solidFill>
                  <a:srgbClr val="000000"/>
                </a:solidFill>
                <a:highlight>
                  <a:srgbClr val="FFFFFF"/>
                </a:highlight>
                <a:latin typeface="Consolas" panose="020B0609020204030204" pitchFamily="49" charset="0"/>
              </a:rPr>
              <a:t> </a:t>
            </a:r>
            <a:r>
              <a:rPr lang="en-GB" sz="1632" dirty="0" err="1">
                <a:solidFill>
                  <a:srgbClr val="2B91AF"/>
                </a:solidFill>
                <a:highlight>
                  <a:srgbClr val="FFFFFF"/>
                </a:highlight>
                <a:latin typeface="Consolas" panose="020B0609020204030204" pitchFamily="49" charset="0"/>
              </a:rPr>
              <a:t>ItemViewModel</a:t>
            </a:r>
            <a:r>
              <a:rPr lang="en-GB" sz="1632" dirty="0">
                <a:solidFill>
                  <a:srgbClr val="000000"/>
                </a:solidFill>
                <a:highlight>
                  <a:srgbClr val="FFFFFF"/>
                </a:highlight>
                <a:latin typeface="Consolas" panose="020B0609020204030204" pitchFamily="49" charset="0"/>
              </a:rPr>
              <a:t>() { ID = </a:t>
            </a:r>
            <a:r>
              <a:rPr lang="en-GB" sz="1632" dirty="0">
                <a:solidFill>
                  <a:srgbClr val="A31515"/>
                </a:solidFill>
                <a:highlight>
                  <a:srgbClr val="FFFFFF"/>
                </a:highlight>
                <a:latin typeface="Consolas" panose="020B0609020204030204" pitchFamily="49" charset="0"/>
              </a:rPr>
              <a:t>"1"</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LineOne</a:t>
            </a:r>
            <a:r>
              <a:rPr lang="en-GB" sz="1632" dirty="0">
                <a:solidFill>
                  <a:srgbClr val="000000"/>
                </a:solidFill>
                <a:highlight>
                  <a:srgbClr val="FFFFFF"/>
                </a:highlight>
                <a:latin typeface="Consolas" panose="020B0609020204030204" pitchFamily="49" charset="0"/>
              </a:rPr>
              <a:t> = </a:t>
            </a:r>
            <a:r>
              <a:rPr lang="en-GB" sz="1632" dirty="0">
                <a:solidFill>
                  <a:srgbClr val="A31515"/>
                </a:solidFill>
                <a:highlight>
                  <a:srgbClr val="FFFFFF"/>
                </a:highlight>
                <a:latin typeface="Consolas" panose="020B0609020204030204" pitchFamily="49" charset="0"/>
              </a:rPr>
              <a:t>"runtime two"</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LineTwo</a:t>
            </a:r>
            <a:r>
              <a:rPr lang="en-GB" sz="1632" dirty="0">
                <a:solidFill>
                  <a:srgbClr val="000000"/>
                </a:solidFill>
                <a:highlight>
                  <a:srgbClr val="FFFFFF"/>
                </a:highlight>
                <a:latin typeface="Consolas" panose="020B0609020204030204" pitchFamily="49" charset="0"/>
              </a:rPr>
              <a:t> = </a:t>
            </a:r>
            <a:r>
              <a:rPr lang="en-GB" sz="1632" dirty="0">
                <a:solidFill>
                  <a:srgbClr val="A31515"/>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p>
          <a:p>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  </a:t>
            </a:r>
            <a:r>
              <a:rPr lang="en-GB" sz="1632" dirty="0" err="1" smtClean="0">
                <a:solidFill>
                  <a:srgbClr val="0000FF"/>
                </a:solidFill>
                <a:highlight>
                  <a:srgbClr val="FFFFFF"/>
                </a:highlight>
                <a:latin typeface="Consolas" panose="020B0609020204030204" pitchFamily="49" charset="0"/>
              </a:rPr>
              <a:t>this</a:t>
            </a:r>
            <a:r>
              <a:rPr lang="en-GB" sz="1632" dirty="0" err="1" smtClean="0">
                <a:solidFill>
                  <a:srgbClr val="000000"/>
                </a:solidFill>
                <a:highlight>
                  <a:srgbClr val="FFFFFF"/>
                </a:highlight>
                <a:latin typeface="Consolas" panose="020B0609020204030204" pitchFamily="49" charset="0"/>
              </a:rPr>
              <a:t>.Items.Add</a:t>
            </a:r>
            <a:r>
              <a:rPr lang="en-GB" sz="1632" dirty="0" smtClean="0">
                <a:solidFill>
                  <a:srgbClr val="000000"/>
                </a:solidFill>
                <a:highlight>
                  <a:srgbClr val="FFFFFF"/>
                </a:highlight>
                <a:latin typeface="Consolas" panose="020B0609020204030204" pitchFamily="49" charset="0"/>
              </a:rPr>
              <a:t>(</a:t>
            </a:r>
            <a:r>
              <a:rPr lang="en-GB" sz="1632" dirty="0" smtClean="0">
                <a:solidFill>
                  <a:srgbClr val="0000FF"/>
                </a:solidFill>
                <a:highlight>
                  <a:srgbClr val="FFFFFF"/>
                </a:highlight>
                <a:latin typeface="Consolas" panose="020B0609020204030204" pitchFamily="49" charset="0"/>
              </a:rPr>
              <a:t>new</a:t>
            </a:r>
            <a:r>
              <a:rPr lang="en-GB" sz="1632" dirty="0" smtClean="0">
                <a:solidFill>
                  <a:srgbClr val="000000"/>
                </a:solidFill>
                <a:highlight>
                  <a:srgbClr val="FFFFFF"/>
                </a:highlight>
                <a:latin typeface="Consolas" panose="020B0609020204030204" pitchFamily="49" charset="0"/>
              </a:rPr>
              <a:t> </a:t>
            </a:r>
            <a:r>
              <a:rPr lang="en-GB" sz="1632" dirty="0" err="1">
                <a:solidFill>
                  <a:srgbClr val="2B91AF"/>
                </a:solidFill>
                <a:highlight>
                  <a:srgbClr val="FFFFFF"/>
                </a:highlight>
                <a:latin typeface="Consolas" panose="020B0609020204030204" pitchFamily="49" charset="0"/>
              </a:rPr>
              <a:t>ItemViewModel</a:t>
            </a:r>
            <a:r>
              <a:rPr lang="en-GB" sz="1632" dirty="0">
                <a:solidFill>
                  <a:srgbClr val="000000"/>
                </a:solidFill>
                <a:highlight>
                  <a:srgbClr val="FFFFFF"/>
                </a:highlight>
                <a:latin typeface="Consolas" panose="020B0609020204030204" pitchFamily="49" charset="0"/>
              </a:rPr>
              <a:t>() { ID = </a:t>
            </a:r>
            <a:r>
              <a:rPr lang="en-GB" sz="1632" dirty="0">
                <a:solidFill>
                  <a:srgbClr val="A31515"/>
                </a:solidFill>
                <a:highlight>
                  <a:srgbClr val="FFFFFF"/>
                </a:highlight>
                <a:latin typeface="Consolas" panose="020B0609020204030204" pitchFamily="49" charset="0"/>
              </a:rPr>
              <a:t>"2"</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LineOne</a:t>
            </a:r>
            <a:r>
              <a:rPr lang="en-GB" sz="1632" dirty="0">
                <a:solidFill>
                  <a:srgbClr val="000000"/>
                </a:solidFill>
                <a:highlight>
                  <a:srgbClr val="FFFFFF"/>
                </a:highlight>
                <a:latin typeface="Consolas" panose="020B0609020204030204" pitchFamily="49" charset="0"/>
              </a:rPr>
              <a:t> = </a:t>
            </a:r>
            <a:r>
              <a:rPr lang="en-GB" sz="1632" dirty="0">
                <a:solidFill>
                  <a:srgbClr val="A31515"/>
                </a:solidFill>
                <a:highlight>
                  <a:srgbClr val="FFFFFF"/>
                </a:highlight>
                <a:latin typeface="Consolas" panose="020B0609020204030204" pitchFamily="49" charset="0"/>
              </a:rPr>
              <a:t>"runtime three"</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LineTwo</a:t>
            </a:r>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a:t>
            </a:r>
            <a:r>
              <a:rPr lang="en-GB" sz="1632" dirty="0" smtClean="0">
                <a:solidFill>
                  <a:srgbClr val="A31515"/>
                </a:solidFill>
                <a:highlight>
                  <a:srgbClr val="FFFFFF"/>
                </a:highlight>
                <a:latin typeface="Consolas" panose="020B0609020204030204" pitchFamily="49" charset="0"/>
              </a:rPr>
              <a:t>...</a:t>
            </a:r>
            <a:r>
              <a:rPr lang="en-GB" sz="1632" dirty="0" smtClean="0">
                <a:solidFill>
                  <a:srgbClr val="000000"/>
                </a:solidFill>
                <a:highlight>
                  <a:srgbClr val="FFFFFF"/>
                </a:highlight>
                <a:latin typeface="Consolas" panose="020B0609020204030204" pitchFamily="49" charset="0"/>
              </a:rPr>
              <a:t>});</a:t>
            </a:r>
            <a:endParaRPr lang="en-GB" sz="1632" dirty="0">
              <a:solidFill>
                <a:srgbClr val="000000"/>
              </a:solidFill>
              <a:highlight>
                <a:srgbClr val="FFFFFF"/>
              </a:highlight>
              <a:latin typeface="Consolas" panose="020B0609020204030204" pitchFamily="49" charset="0"/>
            </a:endParaRPr>
          </a:p>
          <a:p>
            <a:r>
              <a:rPr lang="en-GB" sz="1632" dirty="0" smtClean="0">
                <a:solidFill>
                  <a:srgbClr val="000000"/>
                </a:solidFill>
                <a:highlight>
                  <a:srgbClr val="FFFFFF"/>
                </a:highlight>
                <a:latin typeface="Consolas" panose="020B0609020204030204" pitchFamily="49" charset="0"/>
              </a:rPr>
              <a:t>     }</a:t>
            </a:r>
          </a:p>
          <a:p>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    </a:t>
            </a:r>
          </a:p>
          <a:p>
            <a:r>
              <a:rPr lang="en-GB" sz="1632" dirty="0">
                <a:solidFill>
                  <a:srgbClr val="000000"/>
                </a:solidFill>
                <a:highlight>
                  <a:srgbClr val="FFFFFF"/>
                </a:highlight>
                <a:latin typeface="Consolas" panose="020B0609020204030204" pitchFamily="49" charset="0"/>
              </a:rPr>
              <a:t> </a:t>
            </a:r>
            <a:r>
              <a:rPr lang="en-GB" sz="1632" dirty="0" smtClean="0">
                <a:solidFill>
                  <a:srgbClr val="000000"/>
                </a:solidFill>
                <a:highlight>
                  <a:srgbClr val="FFFFFF"/>
                </a:highlight>
                <a:latin typeface="Consolas" panose="020B0609020204030204" pitchFamily="49" charset="0"/>
              </a:rPr>
              <a:t>    ...</a:t>
            </a:r>
            <a:br>
              <a:rPr lang="en-GB" sz="1632" dirty="0" smtClean="0">
                <a:solidFill>
                  <a:srgbClr val="000000"/>
                </a:solidFill>
                <a:highlight>
                  <a:srgbClr val="FFFFFF"/>
                </a:highlight>
                <a:latin typeface="Consolas" panose="020B0609020204030204" pitchFamily="49" charset="0"/>
              </a:rPr>
            </a:br>
            <a:r>
              <a:rPr lang="en-GB" sz="1632" dirty="0" smtClean="0">
                <a:solidFill>
                  <a:srgbClr val="000000"/>
                </a:solidFill>
                <a:highlight>
                  <a:srgbClr val="FFFFFF"/>
                </a:highlight>
                <a:latin typeface="Consolas" panose="020B0609020204030204" pitchFamily="49" charset="0"/>
              </a:rPr>
              <a:t>}</a:t>
            </a:r>
            <a:endParaRPr lang="en-GB" sz="1632" spc="-154" dirty="0">
              <a:gradFill>
                <a:gsLst>
                  <a:gs pos="0">
                    <a:srgbClr val="737373"/>
                  </a:gs>
                  <a:gs pos="86000">
                    <a:srgbClr val="737373"/>
                  </a:gs>
                </a:gsLst>
                <a:lin ang="5400000" scaled="0"/>
              </a:gradFill>
              <a:latin typeface="Consolas" pitchFamily="49" charset="0"/>
            </a:endParaRPr>
          </a:p>
        </p:txBody>
      </p:sp>
    </p:spTree>
    <p:extLst>
      <p:ext uri="{BB962C8B-B14F-4D97-AF65-F5344CB8AC3E}">
        <p14:creationId xmlns:p14="http://schemas.microsoft.com/office/powerpoint/2010/main" val="32382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noChangeAspect="1"/>
          </p:cNvSpPr>
          <p:nvPr>
            <p:ph type="title"/>
          </p:nvPr>
        </p:nvSpPr>
        <p:spPr/>
        <p:txBody>
          <a:bodyPr/>
          <a:lstStyle/>
          <a:p>
            <a:r>
              <a:rPr lang="en-GB" smtClean="0"/>
              <a:t>MVVM</a:t>
            </a:r>
            <a:endParaRPr lang="en-GB" dirty="0"/>
          </a:p>
        </p:txBody>
      </p:sp>
      <p:sp>
        <p:nvSpPr>
          <p:cNvPr id="7" name="Content Placeholder 2"/>
          <p:cNvSpPr>
            <a:spLocks noGrp="1" noChangeAspect="1"/>
          </p:cNvSpPr>
          <p:nvPr>
            <p:ph type="body" sz="quarter" idx="10"/>
          </p:nvPr>
        </p:nvSpPr>
        <p:spPr>
          <a:xfrm>
            <a:off x="274638" y="1212850"/>
            <a:ext cx="11887200" cy="4557273"/>
          </a:xfrm>
          <a:prstGeom prst="rect">
            <a:avLst/>
          </a:prstGeom>
        </p:spPr>
        <p:txBody>
          <a:bodyPr/>
          <a:lstStyle/>
          <a:p>
            <a:pPr marL="0" indent="0">
              <a:buNone/>
            </a:pPr>
            <a:r>
              <a:rPr lang="en-GB" sz="3200" dirty="0"/>
              <a:t>MVVM stands for Model  –  View  –  </a:t>
            </a:r>
            <a:r>
              <a:rPr lang="en-GB" sz="3200" dirty="0" err="1"/>
              <a:t>ViewModel</a:t>
            </a:r>
            <a:endParaRPr lang="en-GB" sz="3200" dirty="0"/>
          </a:p>
          <a:p>
            <a:pPr marL="0" indent="0">
              <a:buNone/>
            </a:pPr>
            <a:r>
              <a:rPr lang="en-GB" sz="3200" dirty="0"/>
              <a:t>MVVM is an architectural pattern that employs </a:t>
            </a:r>
            <a:r>
              <a:rPr lang="en-GB" sz="3200" dirty="0" err="1"/>
              <a:t>Databinding</a:t>
            </a:r>
            <a:r>
              <a:rPr lang="en-GB" sz="3200" dirty="0"/>
              <a:t> and strict separation of concerns</a:t>
            </a:r>
          </a:p>
          <a:p>
            <a:pPr lvl="1"/>
            <a:r>
              <a:rPr lang="en-GB" sz="1904" dirty="0"/>
              <a:t>Model –  a class or classes that exposes the data of your application, either fetched from local data storage or externally such as a web service</a:t>
            </a:r>
          </a:p>
          <a:p>
            <a:pPr lvl="1"/>
            <a:r>
              <a:rPr lang="en-GB" sz="1904" dirty="0" err="1"/>
              <a:t>ViewModel</a:t>
            </a:r>
            <a:r>
              <a:rPr lang="en-GB" sz="1904" dirty="0"/>
              <a:t> – a class or classes that has properties and methods that can be used to </a:t>
            </a:r>
            <a:r>
              <a:rPr lang="en-GB" sz="1904" dirty="0" err="1"/>
              <a:t>databind</a:t>
            </a:r>
            <a:r>
              <a:rPr lang="en-GB" sz="1904" dirty="0"/>
              <a:t> to a View</a:t>
            </a:r>
          </a:p>
          <a:p>
            <a:pPr lvl="1"/>
            <a:r>
              <a:rPr lang="en-GB" sz="1904" dirty="0"/>
              <a:t>View – a class or classes that implement the presentation functionality of your application, displaying data and accepting user input. A View should contain no </a:t>
            </a:r>
            <a:r>
              <a:rPr lang="en-GB" sz="1904" dirty="0" smtClean="0"/>
              <a:t>business logic, only logic pertaining to views such as that controlling the presentation. </a:t>
            </a:r>
          </a:p>
          <a:p>
            <a:pPr lvl="1"/>
            <a:r>
              <a:rPr lang="en-GB" sz="1904" dirty="0" smtClean="0"/>
              <a:t>A view </a:t>
            </a:r>
            <a:r>
              <a:rPr lang="en-GB" sz="1904" dirty="0"/>
              <a:t>is bound to a </a:t>
            </a:r>
            <a:r>
              <a:rPr lang="en-GB" sz="1904" dirty="0" err="1"/>
              <a:t>ViewModel</a:t>
            </a:r>
            <a:r>
              <a:rPr lang="en-GB" sz="1904" dirty="0"/>
              <a:t> </a:t>
            </a:r>
            <a:r>
              <a:rPr lang="en-GB" sz="1904" dirty="0" smtClean="0"/>
              <a:t>class.</a:t>
            </a:r>
            <a:endParaRPr lang="en-GB" sz="1904" dirty="0"/>
          </a:p>
          <a:p>
            <a:pPr marL="0" indent="0">
              <a:buNone/>
            </a:pPr>
            <a:r>
              <a:rPr lang="en-GB" sz="3200" dirty="0"/>
              <a:t>See</a:t>
            </a:r>
          </a:p>
          <a:p>
            <a:pPr lvl="1"/>
            <a:r>
              <a:rPr lang="en-GB" sz="1904" dirty="0" smtClean="0"/>
              <a:t>Using </a:t>
            </a:r>
            <a:r>
              <a:rPr lang="en-GB" sz="1904" dirty="0"/>
              <a:t>the Model-View-</a:t>
            </a:r>
            <a:r>
              <a:rPr lang="en-GB" sz="1904" dirty="0" err="1"/>
              <a:t>ViewModel</a:t>
            </a:r>
            <a:r>
              <a:rPr lang="en-GB" sz="1904" dirty="0"/>
              <a:t> </a:t>
            </a:r>
            <a:r>
              <a:rPr lang="en-GB" sz="1904" dirty="0" smtClean="0"/>
              <a:t>Pattern: </a:t>
            </a:r>
            <a:r>
              <a:rPr lang="en-GB" sz="1904" dirty="0"/>
              <a:t>MSDN </a:t>
            </a:r>
            <a:r>
              <a:rPr lang="en-GB" sz="1904" dirty="0">
                <a:hlinkClick r:id="rId3"/>
              </a:rPr>
              <a:t>http://</a:t>
            </a:r>
            <a:r>
              <a:rPr lang="en-GB" sz="1904" dirty="0" smtClean="0">
                <a:hlinkClick r:id="rId3"/>
              </a:rPr>
              <a:t>msdn.microsoft.com/en-us/library/hh821028.aspx</a:t>
            </a:r>
            <a:r>
              <a:rPr lang="en-GB" sz="1904" dirty="0" smtClean="0"/>
              <a:t> </a:t>
            </a:r>
            <a:endParaRPr lang="en-GB" sz="1904" dirty="0"/>
          </a:p>
        </p:txBody>
      </p:sp>
    </p:spTree>
    <p:extLst>
      <p:ext uri="{BB962C8B-B14F-4D97-AF65-F5344CB8AC3E}">
        <p14:creationId xmlns:p14="http://schemas.microsoft.com/office/powerpoint/2010/main" val="398314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binding</a:t>
            </a:r>
            <a:endParaRPr lang="en-US" dirty="0"/>
          </a:p>
        </p:txBody>
      </p:sp>
      <p:sp>
        <p:nvSpPr>
          <p:cNvPr id="5" name="Text Placeholder 4"/>
          <p:cNvSpPr>
            <a:spLocks noGrp="1"/>
          </p:cNvSpPr>
          <p:nvPr>
            <p:ph type="body" sz="quarter" idx="12"/>
          </p:nvPr>
        </p:nvSpPr>
        <p:spPr/>
        <p:txBody>
          <a:bodyPr/>
          <a:lstStyle/>
          <a:p>
            <a:r>
              <a:rPr lang="en-US" dirty="0" smtClean="0"/>
              <a:t>demo</a:t>
            </a:r>
            <a:endParaRPr lang="en-US" dirty="0"/>
          </a:p>
        </p:txBody>
      </p:sp>
    </p:spTree>
    <p:extLst>
      <p:ext uri="{BB962C8B-B14F-4D97-AF65-F5344CB8AC3E}">
        <p14:creationId xmlns:p14="http://schemas.microsoft.com/office/powerpoint/2010/main" val="384051549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Compiled binding</a:t>
            </a:r>
            <a:endParaRPr lang="en-US" dirty="0"/>
          </a:p>
        </p:txBody>
      </p:sp>
    </p:spTree>
    <p:extLst>
      <p:ext uri="{BB962C8B-B14F-4D97-AF65-F5344CB8AC3E}">
        <p14:creationId xmlns:p14="http://schemas.microsoft.com/office/powerpoint/2010/main" val="10814446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err="1"/>
              <a:t>Introducing</a:t>
            </a:r>
            <a:r>
              <a:rPr lang="nl-NL" dirty="0"/>
              <a:t> </a:t>
            </a:r>
            <a:r>
              <a:rPr lang="nl-NL" dirty="0" err="1"/>
              <a:t>compiled</a:t>
            </a:r>
            <a:r>
              <a:rPr lang="nl-NL" dirty="0"/>
              <a:t> binding</a:t>
            </a:r>
          </a:p>
        </p:txBody>
      </p:sp>
      <p:sp>
        <p:nvSpPr>
          <p:cNvPr id="7" name="Text Placeholder 6"/>
          <p:cNvSpPr>
            <a:spLocks noGrp="1"/>
          </p:cNvSpPr>
          <p:nvPr>
            <p:ph type="body" sz="quarter" idx="10"/>
          </p:nvPr>
        </p:nvSpPr>
        <p:spPr>
          <a:xfrm>
            <a:off x="274638" y="1212850"/>
            <a:ext cx="11887200" cy="3416320"/>
          </a:xfrm>
        </p:spPr>
        <p:txBody>
          <a:bodyPr/>
          <a:lstStyle/>
          <a:p>
            <a:r>
              <a:rPr lang="en-US" dirty="0"/>
              <a:t>New mechanism for data binding in </a:t>
            </a:r>
            <a:r>
              <a:rPr lang="en-US" dirty="0" smtClean="0"/>
              <a:t>XAML Apps</a:t>
            </a:r>
            <a:endParaRPr lang="en-US" dirty="0"/>
          </a:p>
          <a:p>
            <a:r>
              <a:rPr lang="en-US" dirty="0"/>
              <a:t>Heavy lifting is done at project build time rather than at runtime</a:t>
            </a:r>
          </a:p>
          <a:p>
            <a:pPr lvl="1"/>
            <a:r>
              <a:rPr lang="en-US" dirty="0"/>
              <a:t>Declarative bindings are converted into generated code behind</a:t>
            </a:r>
          </a:p>
          <a:p>
            <a:pPr lvl="1"/>
            <a:r>
              <a:rPr lang="en-US" dirty="0"/>
              <a:t>Eliminates need for slow runtime “reflection” operations</a:t>
            </a:r>
          </a:p>
          <a:p>
            <a:pPr lvl="1"/>
            <a:r>
              <a:rPr lang="en-US" dirty="0"/>
              <a:t>Code can be inspected and </a:t>
            </a:r>
            <a:r>
              <a:rPr lang="en-US" dirty="0" smtClean="0"/>
              <a:t>debugged</a:t>
            </a:r>
            <a:endParaRPr lang="en-US" dirty="0"/>
          </a:p>
          <a:p>
            <a:r>
              <a:rPr lang="en-US" dirty="0"/>
              <a:t>x:Bind bindings are validated at build </a:t>
            </a:r>
            <a:r>
              <a:rPr lang="en-US" dirty="0" smtClean="0"/>
              <a:t>time</a:t>
            </a:r>
            <a:endParaRPr lang="en-US" dirty="0"/>
          </a:p>
        </p:txBody>
      </p:sp>
    </p:spTree>
    <p:extLst>
      <p:ext uri="{BB962C8B-B14F-4D97-AF65-F5344CB8AC3E}">
        <p14:creationId xmlns:p14="http://schemas.microsoft.com/office/powerpoint/2010/main" val="12382136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Using </a:t>
            </a:r>
            <a:r>
              <a:rPr lang="nl-NL" dirty="0" err="1"/>
              <a:t>compiled</a:t>
            </a:r>
            <a:r>
              <a:rPr lang="nl-NL" dirty="0"/>
              <a:t> binding</a:t>
            </a:r>
          </a:p>
        </p:txBody>
      </p:sp>
      <p:sp>
        <p:nvSpPr>
          <p:cNvPr id="3" name="Text Placeholder 2"/>
          <p:cNvSpPr>
            <a:spLocks noGrp="1"/>
          </p:cNvSpPr>
          <p:nvPr>
            <p:ph type="body" sz="quarter" idx="10"/>
          </p:nvPr>
        </p:nvSpPr>
        <p:spPr>
          <a:xfrm>
            <a:off x="274638" y="1212850"/>
            <a:ext cx="11887200" cy="2579168"/>
          </a:xfrm>
        </p:spPr>
        <p:txBody>
          <a:bodyPr/>
          <a:lstStyle/>
          <a:p>
            <a:r>
              <a:rPr lang="en-US" dirty="0"/>
              <a:t>Replace </a:t>
            </a:r>
            <a:r>
              <a:rPr lang="en-US" dirty="0">
                <a:latin typeface="Consolas" panose="020B0609020204030204" pitchFamily="49" charset="0"/>
                <a:cs typeface="Consolas" panose="020B0609020204030204" pitchFamily="49" charset="0"/>
              </a:rPr>
              <a:t>{Binding …} </a:t>
            </a:r>
            <a:r>
              <a:rPr lang="en-US" dirty="0"/>
              <a:t>with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x:Bind</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endParaRPr lang="en-US" dirty="0"/>
          </a:p>
          <a:p>
            <a:r>
              <a:rPr lang="en-US" dirty="0"/>
              <a:t>x:Bind is strongly typed</a:t>
            </a:r>
          </a:p>
          <a:p>
            <a:pPr lvl="1"/>
            <a:r>
              <a:rPr lang="en-US" dirty="0"/>
              <a:t>Context is the Page / User </a:t>
            </a:r>
            <a:r>
              <a:rPr lang="en-US" dirty="0" smtClean="0"/>
              <a:t>control</a:t>
            </a:r>
            <a:endParaRPr lang="en-US" dirty="0"/>
          </a:p>
          <a:p>
            <a:r>
              <a:rPr lang="en-US" dirty="0"/>
              <a:t>Mode=</a:t>
            </a:r>
            <a:r>
              <a:rPr lang="en-US" dirty="0" err="1"/>
              <a:t>OneTime</a:t>
            </a:r>
            <a:r>
              <a:rPr lang="en-US" dirty="0"/>
              <a:t> is the default</a:t>
            </a:r>
          </a:p>
          <a:p>
            <a:pPr lvl="1"/>
            <a:r>
              <a:rPr lang="en-US" dirty="0"/>
              <a:t>Pay for Play for </a:t>
            </a:r>
            <a:r>
              <a:rPr lang="en-US" dirty="0" smtClean="0"/>
              <a:t>performance</a:t>
            </a:r>
            <a:endParaRPr lang="en-US" dirty="0"/>
          </a:p>
        </p:txBody>
      </p:sp>
    </p:spTree>
    <p:extLst>
      <p:ext uri="{BB962C8B-B14F-4D97-AF65-F5344CB8AC3E}">
        <p14:creationId xmlns:p14="http://schemas.microsoft.com/office/powerpoint/2010/main" val="25209521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Considerations</a:t>
            </a:r>
            <a:r>
              <a:rPr lang="nl-NL" dirty="0"/>
              <a:t> for </a:t>
            </a:r>
            <a:r>
              <a:rPr lang="nl-NL" dirty="0" err="1"/>
              <a:t>OneWay</a:t>
            </a:r>
            <a:r>
              <a:rPr lang="nl-NL" dirty="0"/>
              <a:t> &amp; </a:t>
            </a:r>
            <a:r>
              <a:rPr lang="nl-NL" dirty="0" err="1"/>
              <a:t>TwoWay</a:t>
            </a:r>
            <a:endParaRPr lang="nl-NL" dirty="0"/>
          </a:p>
        </p:txBody>
      </p:sp>
      <p:sp>
        <p:nvSpPr>
          <p:cNvPr id="3" name="Text Placeholder 2"/>
          <p:cNvSpPr>
            <a:spLocks noGrp="1"/>
          </p:cNvSpPr>
          <p:nvPr>
            <p:ph type="body" sz="quarter" idx="10"/>
          </p:nvPr>
        </p:nvSpPr>
        <p:spPr>
          <a:xfrm>
            <a:off x="274638" y="1212850"/>
            <a:ext cx="11887200" cy="4610493"/>
          </a:xfrm>
        </p:spPr>
        <p:txBody>
          <a:bodyPr/>
          <a:lstStyle/>
          <a:p>
            <a:r>
              <a:rPr lang="en-US" dirty="0"/>
              <a:t>Data conversion</a:t>
            </a:r>
          </a:p>
          <a:p>
            <a:pPr marL="1155700" lvl="1" indent="-571500"/>
            <a:r>
              <a:rPr lang="en-US" dirty="0"/>
              <a:t>To string – done using .</a:t>
            </a:r>
            <a:r>
              <a:rPr lang="en-US" dirty="0" err="1"/>
              <a:t>ToString</a:t>
            </a:r>
            <a:r>
              <a:rPr lang="en-US" dirty="0"/>
              <a:t>() method</a:t>
            </a:r>
          </a:p>
          <a:p>
            <a:pPr marL="1155700" lvl="1" indent="-571500"/>
            <a:r>
              <a:rPr lang="en-US" dirty="0"/>
              <a:t>From string – uses </a:t>
            </a:r>
            <a:r>
              <a:rPr lang="en-US" dirty="0" err="1"/>
              <a:t>Xaml</a:t>
            </a:r>
            <a:r>
              <a:rPr lang="en-US" dirty="0"/>
              <a:t> parser's logic</a:t>
            </a:r>
          </a:p>
          <a:p>
            <a:pPr marL="1155700" lvl="1" indent="-571500"/>
            <a:r>
              <a:rPr lang="en-US" dirty="0"/>
              <a:t>Converters required when not directly assignable in </a:t>
            </a:r>
            <a:r>
              <a:rPr lang="en-US" dirty="0" smtClean="0"/>
              <a:t>code</a:t>
            </a:r>
            <a:endParaRPr lang="en-US" sz="1100" dirty="0"/>
          </a:p>
          <a:p>
            <a:r>
              <a:rPr lang="en-US" dirty="0" err="1" smtClean="0"/>
              <a:t>OneWay</a:t>
            </a:r>
            <a:r>
              <a:rPr lang="en-US" dirty="0" smtClean="0"/>
              <a:t> </a:t>
            </a:r>
            <a:r>
              <a:rPr lang="en-US" dirty="0"/>
              <a:t>listens to change </a:t>
            </a:r>
            <a:r>
              <a:rPr lang="en-US" dirty="0" smtClean="0"/>
              <a:t>notifications</a:t>
            </a:r>
            <a:endParaRPr lang="en-US" dirty="0"/>
          </a:p>
          <a:p>
            <a:pPr lvl="1"/>
            <a:r>
              <a:rPr lang="en-US" dirty="0" err="1"/>
              <a:t>INotifyPropertyChanged</a:t>
            </a:r>
            <a:endParaRPr lang="en-US" dirty="0"/>
          </a:p>
          <a:p>
            <a:pPr lvl="1"/>
            <a:r>
              <a:rPr lang="en-US" dirty="0" err="1"/>
              <a:t>DependencyProperty</a:t>
            </a:r>
            <a:endParaRPr lang="en-US" dirty="0"/>
          </a:p>
          <a:p>
            <a:pPr lvl="1"/>
            <a:r>
              <a:rPr lang="en-US" dirty="0" err="1"/>
              <a:t>INotifyCollectionChanged</a:t>
            </a:r>
            <a:r>
              <a:rPr lang="en-US" dirty="0"/>
              <a:t> / </a:t>
            </a:r>
            <a:r>
              <a:rPr lang="en-US" dirty="0" err="1" smtClean="0"/>
              <a:t>IObservableVector</a:t>
            </a:r>
            <a:endParaRPr lang="en-US" sz="1100" dirty="0"/>
          </a:p>
          <a:p>
            <a:r>
              <a:rPr lang="en-US" dirty="0" err="1" smtClean="0"/>
              <a:t>TwoWay</a:t>
            </a:r>
            <a:endParaRPr lang="en-US" dirty="0"/>
          </a:p>
          <a:p>
            <a:pPr lvl="1"/>
            <a:r>
              <a:rPr lang="en-US" dirty="0"/>
              <a:t>UI property needs to be a </a:t>
            </a:r>
            <a:r>
              <a:rPr lang="en-US" dirty="0" smtClean="0"/>
              <a:t>Dependency Property</a:t>
            </a:r>
            <a:endParaRPr lang="en-US" dirty="0"/>
          </a:p>
          <a:p>
            <a:pPr lvl="1"/>
            <a:r>
              <a:rPr lang="en-US" dirty="0" err="1"/>
              <a:t>TextBox</a:t>
            </a:r>
            <a:r>
              <a:rPr lang="en-US" dirty="0"/>
              <a:t> – special cased, waits for </a:t>
            </a:r>
            <a:r>
              <a:rPr lang="en-US" dirty="0" err="1"/>
              <a:t>LostFocus</a:t>
            </a:r>
            <a:r>
              <a:rPr lang="en-US" dirty="0"/>
              <a:t> to </a:t>
            </a:r>
            <a:r>
              <a:rPr lang="en-US" dirty="0" smtClean="0"/>
              <a:t>occur</a:t>
            </a:r>
            <a:endParaRPr lang="en-US" dirty="0"/>
          </a:p>
        </p:txBody>
      </p:sp>
    </p:spTree>
    <p:extLst>
      <p:ext uri="{BB962C8B-B14F-4D97-AF65-F5344CB8AC3E}">
        <p14:creationId xmlns:p14="http://schemas.microsoft.com/office/powerpoint/2010/main" val="8322580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Templates</a:t>
            </a:r>
            <a:endParaRPr lang="nl-NL" dirty="0"/>
          </a:p>
        </p:txBody>
      </p:sp>
      <p:sp>
        <p:nvSpPr>
          <p:cNvPr id="7" name="Rectangle 6"/>
          <p:cNvSpPr/>
          <p:nvPr/>
        </p:nvSpPr>
        <p:spPr bwMode="auto">
          <a:xfrm>
            <a:off x="4057997" y="3065214"/>
            <a:ext cx="4824536" cy="504056"/>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a:xfrm>
            <a:off x="274638" y="1212850"/>
            <a:ext cx="11887200" cy="5463034"/>
          </a:xfrm>
        </p:spPr>
        <p:txBody>
          <a:bodyPr/>
          <a:lstStyle/>
          <a:p>
            <a:pPr lvl="0">
              <a:spcBef>
                <a:spcPts val="575"/>
              </a:spcBef>
            </a:pPr>
            <a:r>
              <a:rPr lang="en-US" sz="2400" dirty="0">
                <a:solidFill>
                  <a:srgbClr val="0000FF"/>
                </a:solidFill>
                <a:latin typeface="Consolas" pitchFamily="49" charset="0"/>
                <a:cs typeface="Consolas" pitchFamily="49" charset="0"/>
              </a:rPr>
              <a:t>&lt;</a:t>
            </a:r>
            <a:r>
              <a:rPr lang="en-US" sz="2400" dirty="0" err="1">
                <a:solidFill>
                  <a:srgbClr val="A31515"/>
                </a:solidFill>
                <a:latin typeface="Consolas" pitchFamily="49" charset="0"/>
                <a:cs typeface="Consolas" pitchFamily="49" charset="0"/>
              </a:rPr>
              <a:t>UserControl</a:t>
            </a:r>
            <a:r>
              <a:rPr lang="en-US" sz="2400" dirty="0">
                <a:solidFill>
                  <a:srgbClr val="FF0000"/>
                </a:solidFill>
                <a:latin typeface="Consolas" pitchFamily="49" charset="0"/>
                <a:cs typeface="Consolas" pitchFamily="49" charset="0"/>
              </a:rPr>
              <a:t> x</a:t>
            </a:r>
            <a:r>
              <a:rPr lang="en-US" sz="2400" dirty="0">
                <a:solidFill>
                  <a:srgbClr val="0000FF"/>
                </a:solidFill>
                <a:latin typeface="Consolas" pitchFamily="49" charset="0"/>
                <a:cs typeface="Consolas" pitchFamily="49" charset="0"/>
              </a:rPr>
              <a:t>:</a:t>
            </a:r>
            <a:r>
              <a:rPr lang="en-US" sz="2400" dirty="0">
                <a:solidFill>
                  <a:srgbClr val="FF0000"/>
                </a:solidFill>
                <a:latin typeface="Consolas" pitchFamily="49" charset="0"/>
                <a:cs typeface="Consolas" pitchFamily="49" charset="0"/>
              </a:rPr>
              <a:t>Class</a:t>
            </a:r>
            <a:r>
              <a:rPr lang="en-US" sz="2400" dirty="0">
                <a:solidFill>
                  <a:srgbClr val="0000FF"/>
                </a:solidFill>
                <a:latin typeface="Consolas" pitchFamily="49" charset="0"/>
                <a:cs typeface="Consolas" pitchFamily="49" charset="0"/>
              </a:rPr>
              <a:t>="xBindSampleCS.ListAndTemplateTests"</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FF0000"/>
                </a:solidFill>
                <a:latin typeface="Consolas" pitchFamily="49" charset="0"/>
                <a:cs typeface="Consolas" pitchFamily="49" charset="0"/>
              </a:rPr>
              <a:t>    </a:t>
            </a:r>
            <a:r>
              <a:rPr lang="en-US" sz="2400" dirty="0" err="1">
                <a:solidFill>
                  <a:srgbClr val="FF0000"/>
                </a:solidFill>
                <a:latin typeface="Consolas" pitchFamily="49" charset="0"/>
                <a:cs typeface="Consolas" pitchFamily="49" charset="0"/>
              </a:rPr>
              <a:t>xmlns</a:t>
            </a:r>
            <a:r>
              <a:rPr lang="en-US" sz="2400" dirty="0" err="1">
                <a:solidFill>
                  <a:srgbClr val="0000FF"/>
                </a:solidFill>
                <a:latin typeface="Consolas" pitchFamily="49" charset="0"/>
                <a:cs typeface="Consolas" pitchFamily="49" charset="0"/>
              </a:rPr>
              <a:t>:</a:t>
            </a:r>
            <a:r>
              <a:rPr lang="en-US" sz="2400" dirty="0" err="1">
                <a:solidFill>
                  <a:srgbClr val="FF0000"/>
                </a:solidFill>
                <a:latin typeface="Consolas" pitchFamily="49" charset="0"/>
                <a:cs typeface="Consolas" pitchFamily="49" charset="0"/>
              </a:rPr>
              <a:t>model</a:t>
            </a:r>
            <a:r>
              <a:rPr lang="en-US" sz="2400" dirty="0">
                <a:solidFill>
                  <a:srgbClr val="0000FF"/>
                </a:solidFill>
                <a:latin typeface="Consolas" pitchFamily="49" charset="0"/>
                <a:cs typeface="Consolas" pitchFamily="49" charset="0"/>
              </a:rPr>
              <a:t>="</a:t>
            </a:r>
            <a:r>
              <a:rPr lang="en-US" sz="2400" dirty="0" err="1">
                <a:solidFill>
                  <a:srgbClr val="0000FF"/>
                </a:solidFill>
                <a:latin typeface="Consolas" pitchFamily="49" charset="0"/>
                <a:cs typeface="Consolas" pitchFamily="49" charset="0"/>
              </a:rPr>
              <a:t>using:xBindSampleModel</a:t>
            </a:r>
            <a:r>
              <a:rPr lang="en-US" sz="2400" dirty="0">
                <a:solidFill>
                  <a:srgbClr val="0000FF"/>
                </a:solidFill>
                <a:latin typeface="Consolas" pitchFamily="49" charset="0"/>
                <a:cs typeface="Consolas" pitchFamily="49" charset="0"/>
              </a:rPr>
              <a:t>"&gt;</a:t>
            </a:r>
            <a:r>
              <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rPr>
              <a:t> </a:t>
            </a:r>
          </a:p>
          <a:p>
            <a:pPr lvl="0">
              <a:spcBef>
                <a:spcPts val="575"/>
              </a:spcBef>
            </a:pP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0000FF"/>
                </a:solidFill>
                <a:latin typeface="Consolas" pitchFamily="49" charset="0"/>
                <a:cs typeface="Consolas" pitchFamily="49" charset="0"/>
              </a:rPr>
              <a:t>&lt;</a:t>
            </a:r>
            <a:r>
              <a:rPr lang="en-US" sz="2400" dirty="0" err="1">
                <a:solidFill>
                  <a:srgbClr val="A31515"/>
                </a:solidFill>
                <a:latin typeface="Consolas" pitchFamily="49" charset="0"/>
                <a:cs typeface="Consolas" pitchFamily="49" charset="0"/>
              </a:rPr>
              <a:t>ListView</a:t>
            </a:r>
            <a:r>
              <a:rPr lang="en-US" sz="2400" dirty="0">
                <a:solidFill>
                  <a:srgbClr val="FF0000"/>
                </a:solidFill>
                <a:latin typeface="Consolas" pitchFamily="49" charset="0"/>
                <a:cs typeface="Consolas" pitchFamily="49" charset="0"/>
              </a:rPr>
              <a:t> </a:t>
            </a:r>
            <a:r>
              <a:rPr lang="en-US" sz="2400" dirty="0" err="1">
                <a:solidFill>
                  <a:srgbClr val="FF0000"/>
                </a:solidFill>
                <a:latin typeface="Consolas" pitchFamily="49" charset="0"/>
                <a:cs typeface="Consolas" pitchFamily="49" charset="0"/>
              </a:rPr>
              <a:t>ItemsSource</a:t>
            </a:r>
            <a:r>
              <a:rPr lang="en-US" sz="2400" dirty="0">
                <a:solidFill>
                  <a:srgbClr val="0000FF"/>
                </a:solidFill>
                <a:latin typeface="Consolas" pitchFamily="49" charset="0"/>
                <a:cs typeface="Consolas" pitchFamily="49" charset="0"/>
              </a:rPr>
              <a:t>="{</a:t>
            </a:r>
            <a:r>
              <a:rPr lang="en-US" sz="2400" dirty="0" err="1">
                <a:solidFill>
                  <a:srgbClr val="A31515"/>
                </a:solidFill>
                <a:latin typeface="Consolas" pitchFamily="49" charset="0"/>
                <a:cs typeface="Consolas" pitchFamily="49" charset="0"/>
              </a:rPr>
              <a:t>x</a:t>
            </a:r>
            <a:r>
              <a:rPr lang="en-US" sz="2400" dirty="0" err="1">
                <a:solidFill>
                  <a:srgbClr val="0000FF"/>
                </a:solidFill>
                <a:latin typeface="Consolas" pitchFamily="49" charset="0"/>
                <a:cs typeface="Consolas" pitchFamily="49" charset="0"/>
              </a:rPr>
              <a:t>:</a:t>
            </a:r>
            <a:r>
              <a:rPr lang="en-US" sz="2400" dirty="0" err="1">
                <a:solidFill>
                  <a:srgbClr val="A31515"/>
                </a:solidFill>
                <a:latin typeface="Consolas" pitchFamily="49" charset="0"/>
                <a:cs typeface="Consolas" pitchFamily="49" charset="0"/>
              </a:rPr>
              <a:t>Bind</a:t>
            </a:r>
            <a:r>
              <a:rPr lang="en-US" sz="2400" dirty="0">
                <a:solidFill>
                  <a:srgbClr val="FF0000"/>
                </a:solidFill>
                <a:latin typeface="Consolas" pitchFamily="49" charset="0"/>
                <a:cs typeface="Consolas" pitchFamily="49" charset="0"/>
              </a:rPr>
              <a:t> </a:t>
            </a:r>
            <a:r>
              <a:rPr lang="en-US" sz="2400" dirty="0" err="1">
                <a:solidFill>
                  <a:srgbClr val="FF0000"/>
                </a:solidFill>
                <a:latin typeface="Consolas" pitchFamily="49" charset="0"/>
                <a:cs typeface="Consolas" pitchFamily="49" charset="0"/>
              </a:rPr>
              <a:t>Model</a:t>
            </a:r>
            <a:r>
              <a:rPr lang="en-US" sz="2400" dirty="0" err="1">
                <a:solidFill>
                  <a:srgbClr val="0000FF"/>
                </a:solidFill>
                <a:latin typeface="Consolas" pitchFamily="49" charset="0"/>
                <a:cs typeface="Consolas" pitchFamily="49" charset="0"/>
              </a:rPr>
              <a:t>.Employees</a:t>
            </a:r>
            <a:r>
              <a:rPr lang="en-US" sz="2400" dirty="0">
                <a:solidFill>
                  <a:srgbClr val="0000FF"/>
                </a:solidFill>
                <a:latin typeface="Consolas" pitchFamily="49" charset="0"/>
                <a:cs typeface="Consolas" pitchFamily="49" charset="0"/>
              </a:rPr>
              <a:t>}"&gt;</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000000"/>
                </a:solidFill>
                <a:latin typeface="Consolas" pitchFamily="49" charset="0"/>
                <a:cs typeface="Consolas" pitchFamily="49" charset="0"/>
              </a:rPr>
              <a:t>    </a:t>
            </a:r>
            <a:r>
              <a:rPr lang="en-US" sz="2400" dirty="0">
                <a:solidFill>
                  <a:srgbClr val="0000FF"/>
                </a:solidFill>
                <a:latin typeface="Consolas" pitchFamily="49" charset="0"/>
                <a:cs typeface="Consolas" pitchFamily="49" charset="0"/>
              </a:rPr>
              <a:t>&lt;</a:t>
            </a:r>
            <a:r>
              <a:rPr lang="en-US" sz="2400" dirty="0" err="1">
                <a:solidFill>
                  <a:srgbClr val="A31515"/>
                </a:solidFill>
                <a:latin typeface="Consolas" pitchFamily="49" charset="0"/>
                <a:cs typeface="Consolas" pitchFamily="49" charset="0"/>
              </a:rPr>
              <a:t>ListView.ItemTemplate</a:t>
            </a:r>
            <a:r>
              <a:rPr lang="en-US" sz="2400" dirty="0">
                <a:solidFill>
                  <a:srgbClr val="0000FF"/>
                </a:solidFill>
                <a:latin typeface="Consolas" pitchFamily="49" charset="0"/>
                <a:cs typeface="Consolas" pitchFamily="49" charset="0"/>
              </a:rPr>
              <a:t>&gt;</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000000"/>
                </a:solidFill>
                <a:latin typeface="Consolas" pitchFamily="49" charset="0"/>
                <a:cs typeface="Consolas" pitchFamily="49" charset="0"/>
              </a:rPr>
              <a:t>        </a:t>
            </a:r>
            <a:r>
              <a:rPr lang="en-US" sz="2400" dirty="0">
                <a:solidFill>
                  <a:srgbClr val="0000FF"/>
                </a:solidFill>
                <a:latin typeface="Consolas" pitchFamily="49" charset="0"/>
                <a:cs typeface="Consolas" pitchFamily="49" charset="0"/>
              </a:rPr>
              <a:t>&lt;</a:t>
            </a:r>
            <a:r>
              <a:rPr lang="en-US" sz="2400" dirty="0" err="1">
                <a:solidFill>
                  <a:srgbClr val="A31515"/>
                </a:solidFill>
                <a:latin typeface="Consolas" pitchFamily="49" charset="0"/>
                <a:cs typeface="Consolas" pitchFamily="49" charset="0"/>
              </a:rPr>
              <a:t>DataTemplate</a:t>
            </a:r>
            <a:r>
              <a:rPr lang="en-US" sz="2400" dirty="0">
                <a:solidFill>
                  <a:srgbClr val="FF0000"/>
                </a:solidFill>
                <a:latin typeface="Consolas" pitchFamily="49" charset="0"/>
                <a:cs typeface="Consolas" pitchFamily="49" charset="0"/>
              </a:rPr>
              <a:t> x</a:t>
            </a:r>
            <a:r>
              <a:rPr lang="en-US" sz="2400" dirty="0">
                <a:solidFill>
                  <a:srgbClr val="0000FF"/>
                </a:solidFill>
                <a:latin typeface="Consolas" pitchFamily="49" charset="0"/>
                <a:cs typeface="Consolas" pitchFamily="49" charset="0"/>
              </a:rPr>
              <a:t>:</a:t>
            </a:r>
            <a:r>
              <a:rPr lang="en-US" sz="2400" dirty="0">
                <a:solidFill>
                  <a:srgbClr val="FF0000"/>
                </a:solidFill>
                <a:latin typeface="Consolas" pitchFamily="49" charset="0"/>
                <a:cs typeface="Consolas" pitchFamily="49" charset="0"/>
              </a:rPr>
              <a:t>DataType</a:t>
            </a:r>
            <a:r>
              <a:rPr lang="en-US" sz="2400" dirty="0">
                <a:solidFill>
                  <a:srgbClr val="0000FF"/>
                </a:solidFill>
                <a:latin typeface="Consolas" pitchFamily="49" charset="0"/>
                <a:cs typeface="Consolas" pitchFamily="49" charset="0"/>
              </a:rPr>
              <a:t>="model:IEmployee"&gt;</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000000"/>
                </a:solidFill>
                <a:latin typeface="Consolas" pitchFamily="49" charset="0"/>
                <a:cs typeface="Consolas" pitchFamily="49" charset="0"/>
              </a:rPr>
              <a:t>            </a:t>
            </a:r>
            <a:r>
              <a:rPr lang="en-US" sz="2400" dirty="0">
                <a:solidFill>
                  <a:srgbClr val="0000FF"/>
                </a:solidFill>
                <a:latin typeface="Consolas" pitchFamily="49" charset="0"/>
                <a:cs typeface="Consolas" pitchFamily="49" charset="0"/>
              </a:rPr>
              <a:t>&lt;</a:t>
            </a:r>
            <a:r>
              <a:rPr lang="en-US" sz="2400" dirty="0">
                <a:solidFill>
                  <a:srgbClr val="A31515"/>
                </a:solidFill>
                <a:latin typeface="Consolas" pitchFamily="49" charset="0"/>
                <a:cs typeface="Consolas" pitchFamily="49" charset="0"/>
              </a:rPr>
              <a:t>Grid</a:t>
            </a:r>
            <a:r>
              <a:rPr lang="en-US" sz="2400" dirty="0">
                <a:solidFill>
                  <a:srgbClr val="0000FF"/>
                </a:solidFill>
                <a:latin typeface="Consolas" pitchFamily="49" charset="0"/>
                <a:cs typeface="Consolas" pitchFamily="49" charset="0"/>
              </a:rPr>
              <a:t>&gt;</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000000"/>
                </a:solidFill>
                <a:latin typeface="Consolas" pitchFamily="49" charset="0"/>
                <a:cs typeface="Consolas" pitchFamily="49" charset="0"/>
              </a:rPr>
              <a:t>                </a:t>
            </a:r>
            <a:r>
              <a:rPr lang="en-US" sz="2400" dirty="0">
                <a:solidFill>
                  <a:srgbClr val="0000FF"/>
                </a:solidFill>
                <a:latin typeface="Consolas" pitchFamily="49" charset="0"/>
                <a:cs typeface="Consolas" pitchFamily="49" charset="0"/>
              </a:rPr>
              <a:t>&lt;</a:t>
            </a:r>
            <a:r>
              <a:rPr lang="en-US" sz="2400" dirty="0" err="1">
                <a:solidFill>
                  <a:srgbClr val="A31515"/>
                </a:solidFill>
                <a:latin typeface="Consolas" pitchFamily="49" charset="0"/>
                <a:cs typeface="Consolas" pitchFamily="49" charset="0"/>
              </a:rPr>
              <a:t>TextBlock</a:t>
            </a:r>
            <a:r>
              <a:rPr lang="en-US" sz="2400" dirty="0">
                <a:solidFill>
                  <a:srgbClr val="FF0000"/>
                </a:solidFill>
                <a:latin typeface="Consolas" pitchFamily="49" charset="0"/>
                <a:cs typeface="Consolas" pitchFamily="49" charset="0"/>
              </a:rPr>
              <a:t> Text</a:t>
            </a:r>
            <a:r>
              <a:rPr lang="en-US" sz="2400" dirty="0">
                <a:solidFill>
                  <a:srgbClr val="0000FF"/>
                </a:solidFill>
                <a:latin typeface="Consolas" pitchFamily="49" charset="0"/>
                <a:cs typeface="Consolas" pitchFamily="49" charset="0"/>
              </a:rPr>
              <a:t>="{</a:t>
            </a:r>
            <a:r>
              <a:rPr lang="en-US" sz="2400" dirty="0" err="1">
                <a:solidFill>
                  <a:srgbClr val="A31515"/>
                </a:solidFill>
                <a:latin typeface="Consolas" pitchFamily="49" charset="0"/>
                <a:cs typeface="Consolas" pitchFamily="49" charset="0"/>
              </a:rPr>
              <a:t>x</a:t>
            </a:r>
            <a:r>
              <a:rPr lang="en-US" sz="2400" dirty="0" err="1">
                <a:solidFill>
                  <a:srgbClr val="0000FF"/>
                </a:solidFill>
                <a:latin typeface="Consolas" pitchFamily="49" charset="0"/>
                <a:cs typeface="Consolas" pitchFamily="49" charset="0"/>
              </a:rPr>
              <a:t>:</a:t>
            </a:r>
            <a:r>
              <a:rPr lang="en-US" sz="2400" dirty="0" err="1">
                <a:solidFill>
                  <a:srgbClr val="A31515"/>
                </a:solidFill>
                <a:latin typeface="Consolas" pitchFamily="49" charset="0"/>
                <a:cs typeface="Consolas" pitchFamily="49" charset="0"/>
              </a:rPr>
              <a:t>Bind</a:t>
            </a:r>
            <a:r>
              <a:rPr lang="en-US" sz="2400" dirty="0">
                <a:solidFill>
                  <a:srgbClr val="FF0000"/>
                </a:solidFill>
                <a:latin typeface="Consolas" pitchFamily="49" charset="0"/>
                <a:cs typeface="Consolas" pitchFamily="49" charset="0"/>
              </a:rPr>
              <a:t> Name</a:t>
            </a:r>
            <a:r>
              <a:rPr lang="en-US" sz="2400" dirty="0">
                <a:solidFill>
                  <a:srgbClr val="0000FF"/>
                </a:solidFill>
                <a:latin typeface="Consolas" pitchFamily="49" charset="0"/>
                <a:cs typeface="Consolas" pitchFamily="49" charset="0"/>
              </a:rPr>
              <a:t>}"/&gt;</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000000"/>
                </a:solidFill>
                <a:latin typeface="Consolas" pitchFamily="49" charset="0"/>
                <a:cs typeface="Consolas" pitchFamily="49" charset="0"/>
              </a:rPr>
              <a:t>            </a:t>
            </a:r>
            <a:r>
              <a:rPr lang="en-US" sz="2400" dirty="0">
                <a:solidFill>
                  <a:srgbClr val="0000FF"/>
                </a:solidFill>
                <a:latin typeface="Consolas" pitchFamily="49" charset="0"/>
                <a:cs typeface="Consolas" pitchFamily="49" charset="0"/>
              </a:rPr>
              <a:t>&lt;/</a:t>
            </a:r>
            <a:r>
              <a:rPr lang="en-US" sz="2400" dirty="0">
                <a:solidFill>
                  <a:srgbClr val="A31515"/>
                </a:solidFill>
                <a:latin typeface="Consolas" pitchFamily="49" charset="0"/>
                <a:cs typeface="Consolas" pitchFamily="49" charset="0"/>
              </a:rPr>
              <a:t>Grid</a:t>
            </a:r>
            <a:r>
              <a:rPr lang="en-US" sz="2400" dirty="0">
                <a:solidFill>
                  <a:srgbClr val="0000FF"/>
                </a:solidFill>
                <a:latin typeface="Consolas" pitchFamily="49" charset="0"/>
                <a:cs typeface="Consolas" pitchFamily="49" charset="0"/>
              </a:rPr>
              <a:t>&gt;</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000000"/>
                </a:solidFill>
                <a:latin typeface="Consolas" pitchFamily="49" charset="0"/>
                <a:cs typeface="Consolas" pitchFamily="49" charset="0"/>
              </a:rPr>
              <a:t>        </a:t>
            </a:r>
            <a:r>
              <a:rPr lang="en-US" sz="2400" dirty="0">
                <a:solidFill>
                  <a:srgbClr val="0000FF"/>
                </a:solidFill>
                <a:latin typeface="Consolas" pitchFamily="49" charset="0"/>
                <a:cs typeface="Consolas" pitchFamily="49" charset="0"/>
              </a:rPr>
              <a:t>&lt;/</a:t>
            </a:r>
            <a:r>
              <a:rPr lang="en-US" sz="2400" dirty="0" err="1">
                <a:solidFill>
                  <a:srgbClr val="A31515"/>
                </a:solidFill>
                <a:latin typeface="Consolas" pitchFamily="49" charset="0"/>
                <a:cs typeface="Consolas" pitchFamily="49" charset="0"/>
              </a:rPr>
              <a:t>DataTemplate</a:t>
            </a:r>
            <a:r>
              <a:rPr lang="en-US" sz="2400" dirty="0">
                <a:solidFill>
                  <a:srgbClr val="0000FF"/>
                </a:solidFill>
                <a:latin typeface="Consolas" pitchFamily="49" charset="0"/>
                <a:cs typeface="Consolas" pitchFamily="49" charset="0"/>
              </a:rPr>
              <a:t>&gt;</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000000"/>
                </a:solidFill>
                <a:latin typeface="Consolas" pitchFamily="49" charset="0"/>
                <a:cs typeface="Consolas" pitchFamily="49" charset="0"/>
              </a:rPr>
              <a:t>    </a:t>
            </a:r>
            <a:r>
              <a:rPr lang="en-US" sz="2400" dirty="0">
                <a:solidFill>
                  <a:srgbClr val="0000FF"/>
                </a:solidFill>
                <a:latin typeface="Consolas" pitchFamily="49" charset="0"/>
                <a:cs typeface="Consolas" pitchFamily="49" charset="0"/>
              </a:rPr>
              <a:t>&lt;/</a:t>
            </a:r>
            <a:r>
              <a:rPr lang="en-US" sz="2400" dirty="0" err="1">
                <a:solidFill>
                  <a:srgbClr val="A31515"/>
                </a:solidFill>
                <a:latin typeface="Consolas" pitchFamily="49" charset="0"/>
                <a:cs typeface="Consolas" pitchFamily="49" charset="0"/>
              </a:rPr>
              <a:t>ListView.ItemTemplate</a:t>
            </a:r>
            <a:r>
              <a:rPr lang="en-US" sz="2400" dirty="0">
                <a:solidFill>
                  <a:srgbClr val="0000FF"/>
                </a:solidFill>
                <a:latin typeface="Consolas" pitchFamily="49" charset="0"/>
                <a:cs typeface="Consolas" pitchFamily="49" charset="0"/>
              </a:rPr>
              <a:t>&gt;</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pPr lvl="0">
              <a:spcBef>
                <a:spcPts val="575"/>
              </a:spcBef>
            </a:pPr>
            <a:r>
              <a:rPr lang="en-US" sz="2400" dirty="0">
                <a:solidFill>
                  <a:srgbClr val="0000FF"/>
                </a:solidFill>
                <a:latin typeface="Consolas" pitchFamily="49" charset="0"/>
                <a:cs typeface="Consolas" pitchFamily="49" charset="0"/>
              </a:rPr>
              <a:t>&lt;/</a:t>
            </a:r>
            <a:r>
              <a:rPr lang="en-US" sz="2400" dirty="0" err="1">
                <a:solidFill>
                  <a:srgbClr val="A31515"/>
                </a:solidFill>
                <a:latin typeface="Consolas" pitchFamily="49" charset="0"/>
                <a:cs typeface="Consolas" pitchFamily="49" charset="0"/>
              </a:rPr>
              <a:t>ListView</a:t>
            </a:r>
            <a:r>
              <a:rPr lang="en-US" sz="2400" dirty="0">
                <a:solidFill>
                  <a:srgbClr val="0000FF"/>
                </a:solidFill>
                <a:latin typeface="Consolas" pitchFamily="49" charset="0"/>
                <a:cs typeface="Consolas" pitchFamily="49" charset="0"/>
              </a:rPr>
              <a:t>&gt;</a:t>
            </a:r>
            <a:endParaRPr lang="en-US" sz="1200" dirty="0">
              <a:gradFill>
                <a:gsLst>
                  <a:gs pos="100000">
                    <a:srgbClr val="505050"/>
                  </a:gs>
                  <a:gs pos="0">
                    <a:srgbClr val="505050"/>
                  </a:gs>
                </a:gsLst>
                <a:lin ang="5400000" scaled="0"/>
              </a:gradFill>
              <a:latin typeface="Times New Roman" panose="02020603050405020304" pitchFamily="18" charset="0"/>
              <a:ea typeface="Times New Roman" panose="02020603050405020304" pitchFamily="18" charset="0"/>
              <a:cs typeface="Consolas" pitchFamily="49" charset="0"/>
            </a:endParaRPr>
          </a:p>
          <a:p>
            <a:endParaRPr lang="nl-NL" dirty="0"/>
          </a:p>
        </p:txBody>
      </p:sp>
    </p:spTree>
    <p:extLst>
      <p:ext uri="{BB962C8B-B14F-4D97-AF65-F5344CB8AC3E}">
        <p14:creationId xmlns:p14="http://schemas.microsoft.com/office/powerpoint/2010/main" val="9086482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374179" y="2719037"/>
            <a:ext cx="5675326" cy="1437884"/>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800" dirty="0">
              <a:latin typeface="+mj-lt"/>
            </a:endParaRPr>
          </a:p>
        </p:txBody>
      </p:sp>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X_nameTreatment_primary_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 y="0"/>
            <a:ext cx="12434711" cy="6994525"/>
          </a:xfrm>
          <a:prstGeom prst="rect">
            <a:avLst/>
          </a:prstGeom>
        </p:spPr>
      </p:pic>
      <p:sp>
        <p:nvSpPr>
          <p:cNvPr id="6" name="Rectangle 5"/>
          <p:cNvSpPr/>
          <p:nvPr/>
        </p:nvSpPr>
        <p:spPr bwMode="auto">
          <a:xfrm>
            <a:off x="184909" y="2809933"/>
            <a:ext cx="6070709" cy="14449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a:xfrm>
            <a:off x="322496" y="280011"/>
            <a:ext cx="5867289" cy="3970318"/>
          </a:xfrm>
          <a:prstGeom prst="rect">
            <a:avLst/>
          </a:prstGeom>
        </p:spPr>
        <p:txBody>
          <a:bodyPr wrap="square">
            <a:spAutoFit/>
          </a:bodyPr>
          <a:lstStyle/>
          <a:p>
            <a:pPr lvl="0"/>
            <a:r>
              <a:rPr lang="en-US" sz="3200" dirty="0" smtClean="0">
                <a:solidFill>
                  <a:srgbClr val="505050"/>
                </a:solidFill>
                <a:latin typeface="Segoe UI Semibold" panose="020B0702040204020203" pitchFamily="34" charset="0"/>
                <a:cs typeface="Segoe UI Semibold" panose="020B0702040204020203" pitchFamily="34" charset="0"/>
              </a:rPr>
              <a:t>Microsoft</a:t>
            </a:r>
          </a:p>
          <a:p>
            <a:pPr lvl="0"/>
            <a:r>
              <a:rPr lang="en-US" sz="3200" dirty="0" err="1" smtClean="0">
                <a:solidFill>
                  <a:srgbClr val="505050"/>
                </a:solidFill>
                <a:latin typeface="Segoe UI Semibold" panose="020B0702040204020203" pitchFamily="34" charset="0"/>
                <a:cs typeface="Segoe UI Semibold" panose="020B0702040204020203" pitchFamily="34" charset="0"/>
              </a:rPr>
              <a:t>DevCamp</a:t>
            </a:r>
            <a:endParaRPr lang="en-US" sz="3200" dirty="0" smtClean="0">
              <a:solidFill>
                <a:srgbClr val="505050"/>
              </a:solidFill>
              <a:latin typeface="Segoe UI Semibold" panose="020B0702040204020203" pitchFamily="34" charset="0"/>
              <a:cs typeface="Segoe UI Semibold" panose="020B0702040204020203" pitchFamily="34" charset="0"/>
            </a:endParaRPr>
          </a:p>
          <a:p>
            <a:pPr lvl="0"/>
            <a:endParaRPr lang="en-US" sz="2800" dirty="0" smtClean="0">
              <a:solidFill>
                <a:srgbClr val="505050"/>
              </a:solidFill>
              <a:latin typeface="Segoe UI Semibold" panose="020B0702040204020203" pitchFamily="34" charset="0"/>
              <a:cs typeface="Segoe UI Semibold" panose="020B0702040204020203" pitchFamily="34" charset="0"/>
            </a:endParaRPr>
          </a:p>
          <a:p>
            <a:pPr lvl="0"/>
            <a:endParaRPr lang="en-US" sz="2800" dirty="0" smtClean="0">
              <a:solidFill>
                <a:srgbClr val="505050"/>
              </a:solidFill>
              <a:latin typeface="Segoe UI Semibold" panose="020B0702040204020203" pitchFamily="34" charset="0"/>
              <a:cs typeface="Segoe UI Semibold" panose="020B0702040204020203" pitchFamily="34" charset="0"/>
            </a:endParaRPr>
          </a:p>
          <a:p>
            <a:pPr lvl="0"/>
            <a:r>
              <a:rPr lang="en-US" sz="4400" dirty="0" smtClean="0">
                <a:solidFill>
                  <a:srgbClr val="505050"/>
                </a:solidFill>
                <a:latin typeface="Segoe UI Light"/>
              </a:rPr>
              <a:t>Data Binding in Universal Windows Apps</a:t>
            </a:r>
            <a:endParaRPr lang="en-US" sz="4400" dirty="0">
              <a:solidFill>
                <a:srgbClr val="505050"/>
              </a:solidFill>
              <a:latin typeface="Segoe UI Light"/>
            </a:endParaRPr>
          </a:p>
        </p:txBody>
      </p:sp>
      <p:sp>
        <p:nvSpPr>
          <p:cNvPr id="10" name="Rectangle 9"/>
          <p:cNvSpPr/>
          <p:nvPr/>
        </p:nvSpPr>
        <p:spPr bwMode="auto">
          <a:xfrm>
            <a:off x="5767622" y="3022333"/>
            <a:ext cx="534175" cy="94123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nl-NL"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4796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3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446837" y="4073326"/>
            <a:ext cx="1600200" cy="3048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74638" y="6305574"/>
            <a:ext cx="1911151" cy="6624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x:Phase – progressive rendering for list items</a:t>
            </a:r>
            <a:endParaRPr lang="nl-NL" dirty="0"/>
          </a:p>
        </p:txBody>
      </p:sp>
      <p:sp>
        <p:nvSpPr>
          <p:cNvPr id="3" name="Text Placeholder 2"/>
          <p:cNvSpPr>
            <a:spLocks noGrp="1"/>
          </p:cNvSpPr>
          <p:nvPr>
            <p:ph type="body" sz="quarter" idx="10"/>
          </p:nvPr>
        </p:nvSpPr>
        <p:spPr>
          <a:xfrm>
            <a:off x="274638" y="1212850"/>
            <a:ext cx="11887200" cy="5755165"/>
          </a:xfrm>
        </p:spPr>
        <p:txBody>
          <a:bodyPr/>
          <a:lstStyle/>
          <a:p>
            <a:r>
              <a:rPr lang="en-US" sz="2400" dirty="0"/>
              <a:t>Windows 8.1 introduced </a:t>
            </a:r>
            <a:r>
              <a:rPr lang="en-US" sz="2400" dirty="0" err="1"/>
              <a:t>ContainerContentChanging</a:t>
            </a:r>
            <a:r>
              <a:rPr lang="en-US" sz="2400" dirty="0"/>
              <a:t> Event</a:t>
            </a:r>
          </a:p>
          <a:p>
            <a:pPr lvl="1"/>
            <a:r>
              <a:rPr lang="en-US" sz="1800" dirty="0"/>
              <a:t>Enables progressive rendering of list items</a:t>
            </a:r>
          </a:p>
          <a:p>
            <a:pPr lvl="1"/>
            <a:r>
              <a:rPr lang="en-US" sz="1800" dirty="0"/>
              <a:t>Required code to update template which precluded use of binding</a:t>
            </a:r>
          </a:p>
          <a:p>
            <a:pPr lvl="1"/>
            <a:endParaRPr lang="en-US" sz="1050" dirty="0"/>
          </a:p>
          <a:p>
            <a:r>
              <a:rPr lang="en-US" sz="2400" dirty="0"/>
              <a:t>x:Phase enables declarative support for phased rendering</a:t>
            </a:r>
          </a:p>
          <a:p>
            <a:endParaRPr lang="en-US" sz="1600" dirty="0"/>
          </a:p>
          <a:p>
            <a:pPr marL="241300" lvl="1">
              <a:lnSpc>
                <a:spcPct val="107000"/>
              </a:lnSpc>
              <a:spcBef>
                <a:spcPts val="0"/>
              </a:spcBef>
            </a:pP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 x</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DataType</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="model:FileItem"&gt;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41300" lvl="1">
              <a:lnSpc>
                <a:spcPct val="107000"/>
              </a:lnSpc>
              <a:spcBef>
                <a:spcPts val="0"/>
              </a:spcBef>
            </a:pPr>
            <a:r>
              <a:rPr lang="en-US"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 Width</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="200"</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 Height</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="80"&gt;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41300" lvl="1">
              <a:lnSpc>
                <a:spcPct val="107000"/>
              </a:lnSpc>
              <a:spcBef>
                <a:spcPts val="0"/>
              </a:spcBef>
            </a:pP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DisplayName</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41300" lvl="1">
              <a:lnSpc>
                <a:spcPct val="107000"/>
              </a:lnSpc>
              <a:spcBef>
                <a:spcPts val="0"/>
              </a:spcBef>
            </a:pP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prettyDate</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x</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dirty="0">
                <a:solidFill>
                  <a:srgbClr val="FF0000"/>
                </a:solidFill>
                <a:latin typeface="Consolas" panose="020B0609020204030204" pitchFamily="49" charset="0"/>
                <a:ea typeface="Calibri" panose="020F0502020204030204" pitchFamily="34" charset="0"/>
                <a:cs typeface="Times New Roman" panose="02020603050405020304" pitchFamily="18" charset="0"/>
              </a:rPr>
              <a:t>Phase</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="1"/&gt;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41300" lvl="1">
              <a:lnSpc>
                <a:spcPct val="107000"/>
              </a:lnSpc>
              <a:spcBef>
                <a:spcPts val="0"/>
              </a:spcBef>
            </a:pP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41300" lvl="1">
              <a:lnSpc>
                <a:spcPct val="107000"/>
              </a:lnSpc>
              <a:spcBef>
                <a:spcPts val="0"/>
              </a:spcBef>
            </a:pP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p>
          <a:p>
            <a:pPr marL="241300" lvl="1">
              <a:lnSpc>
                <a:spcPct val="107000"/>
              </a:lnSpc>
              <a:spcBef>
                <a:spcPts val="0"/>
              </a:spcBef>
            </a:pPr>
            <a:endParaRPr lang="en-US" sz="1050" dirty="0"/>
          </a:p>
          <a:p>
            <a:r>
              <a:rPr lang="en-US" sz="2400" dirty="0"/>
              <a:t>Guidance</a:t>
            </a:r>
          </a:p>
          <a:p>
            <a:pPr lvl="1"/>
            <a:r>
              <a:rPr lang="en-US" sz="1800" dirty="0"/>
              <a:t>Keep phases to a handful</a:t>
            </a:r>
          </a:p>
          <a:p>
            <a:pPr lvl="1"/>
            <a:r>
              <a:rPr lang="en-US" sz="1800" dirty="0"/>
              <a:t>CCC event will be fired first for each phase</a:t>
            </a:r>
          </a:p>
          <a:p>
            <a:pPr lvl="1"/>
            <a:r>
              <a:rPr lang="en-US" sz="1800" dirty="0"/>
              <a:t>Phase numbers don't need to be contiguous</a:t>
            </a:r>
          </a:p>
          <a:p>
            <a:pPr lvl="1"/>
            <a:r>
              <a:rPr lang="en-US" sz="1800" dirty="0"/>
              <a:t>Measure &amp; use if required for performance experience for your scenario / </a:t>
            </a:r>
            <a:r>
              <a:rPr lang="en-US" sz="1800" dirty="0" smtClean="0"/>
              <a:t>device</a:t>
            </a:r>
            <a:endParaRPr lang="en-US" sz="1800" dirty="0"/>
          </a:p>
        </p:txBody>
      </p:sp>
      <p:sp>
        <p:nvSpPr>
          <p:cNvPr id="9" name="Left Arrow Callout 8"/>
          <p:cNvSpPr/>
          <p:nvPr/>
        </p:nvSpPr>
        <p:spPr bwMode="auto">
          <a:xfrm>
            <a:off x="7216457" y="3463230"/>
            <a:ext cx="4731940" cy="864095"/>
          </a:xfrm>
          <a:prstGeom prst="leftArrowCallout">
            <a:avLst>
              <a:gd name="adj1" fmla="val 23524"/>
              <a:gd name="adj2" fmla="val 9569"/>
              <a:gd name="adj3" fmla="val 16005"/>
              <a:gd name="adj4" fmla="val 64977"/>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000" dirty="0" smtClean="0">
                <a:gradFill>
                  <a:gsLst>
                    <a:gs pos="0">
                      <a:srgbClr val="FFFFFF"/>
                    </a:gs>
                    <a:gs pos="100000">
                      <a:srgbClr val="FFFFFF"/>
                    </a:gs>
                  </a:gsLst>
                  <a:lin ang="5400000" scaled="0"/>
                </a:gradFill>
                <a:ea typeface="Segoe UI" pitchFamily="34" charset="0"/>
                <a:cs typeface="Segoe UI" pitchFamily="34" charset="0"/>
              </a:rPr>
              <a:t>Implicit x:Phase="0" as no phase is specified</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84967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for Events</a:t>
            </a:r>
            <a:endParaRPr lang="nl-NL" dirty="0"/>
          </a:p>
        </p:txBody>
      </p:sp>
      <p:sp>
        <p:nvSpPr>
          <p:cNvPr id="3" name="Text Placeholder 2"/>
          <p:cNvSpPr>
            <a:spLocks noGrp="1"/>
          </p:cNvSpPr>
          <p:nvPr>
            <p:ph type="body" sz="quarter" idx="10"/>
          </p:nvPr>
        </p:nvSpPr>
        <p:spPr>
          <a:xfrm>
            <a:off x="274638" y="1212850"/>
            <a:ext cx="11887200" cy="4388894"/>
          </a:xfrm>
        </p:spPr>
        <p:txBody>
          <a:bodyPr/>
          <a:lstStyle/>
          <a:p>
            <a:pPr lvl="0"/>
            <a:r>
              <a:rPr lang="en-US" sz="2000" dirty="0">
                <a:solidFill>
                  <a:srgbClr val="0000FF"/>
                </a:solidFill>
                <a:latin typeface="Consolas" pitchFamily="49" charset="0"/>
                <a:ea typeface="Calibri" panose="020F0502020204030204" pitchFamily="34" charset="0"/>
                <a:cs typeface="Consolas" pitchFamily="49" charset="0"/>
              </a:rPr>
              <a:t>&lt;</a:t>
            </a:r>
            <a:r>
              <a:rPr lang="en-US" sz="2000" dirty="0">
                <a:solidFill>
                  <a:srgbClr val="A31515"/>
                </a:solidFill>
                <a:latin typeface="Consolas" pitchFamily="49" charset="0"/>
                <a:ea typeface="Calibri" panose="020F0502020204030204" pitchFamily="34" charset="0"/>
                <a:cs typeface="Consolas" pitchFamily="49" charset="0"/>
              </a:rPr>
              <a:t>Button</a:t>
            </a:r>
            <a:r>
              <a:rPr lang="en-US" sz="2000" dirty="0">
                <a:solidFill>
                  <a:srgbClr val="FF0000"/>
                </a:solidFill>
                <a:latin typeface="Consolas" pitchFamily="49" charset="0"/>
                <a:ea typeface="Calibri" panose="020F0502020204030204" pitchFamily="34" charset="0"/>
                <a:cs typeface="Consolas" pitchFamily="49" charset="0"/>
              </a:rPr>
              <a:t> Click</a:t>
            </a:r>
            <a:r>
              <a:rPr lang="en-US" sz="2000" dirty="0">
                <a:solidFill>
                  <a:srgbClr val="0000FF"/>
                </a:solidFill>
                <a:latin typeface="Consolas" pitchFamily="49" charset="0"/>
                <a:ea typeface="Calibri" panose="020F0502020204030204" pitchFamily="34" charset="0"/>
                <a:cs typeface="Consolas" pitchFamily="49" charset="0"/>
              </a:rPr>
              <a:t>="</a:t>
            </a:r>
            <a:r>
              <a:rPr lang="en-US" sz="2000" dirty="0" err="1">
                <a:solidFill>
                  <a:srgbClr val="0000FF"/>
                </a:solidFill>
                <a:latin typeface="Consolas" pitchFamily="49" charset="0"/>
                <a:ea typeface="Calibri" panose="020F0502020204030204" pitchFamily="34" charset="0"/>
                <a:cs typeface="Consolas" pitchFamily="49" charset="0"/>
              </a:rPr>
              <a:t>PokeEmployee</a:t>
            </a:r>
            <a:r>
              <a:rPr lang="en-US" sz="2000" dirty="0">
                <a:solidFill>
                  <a:srgbClr val="0000FF"/>
                </a:solidFill>
                <a:latin typeface="Consolas" pitchFamily="49" charset="0"/>
                <a:ea typeface="Calibri" panose="020F0502020204030204" pitchFamily="34" charset="0"/>
                <a:cs typeface="Consolas" pitchFamily="49" charset="0"/>
              </a:rPr>
              <a:t>"&gt;</a:t>
            </a:r>
            <a:r>
              <a:rPr lang="en-US" sz="2000" dirty="0">
                <a:solidFill>
                  <a:srgbClr val="000000"/>
                </a:solidFill>
                <a:latin typeface="Consolas" pitchFamily="49" charset="0"/>
                <a:ea typeface="Calibri" panose="020F0502020204030204" pitchFamily="34" charset="0"/>
                <a:cs typeface="Consolas" pitchFamily="49" charset="0"/>
              </a:rPr>
              <a:t>Poke Employee</a:t>
            </a:r>
            <a:r>
              <a:rPr lang="en-US" sz="2000" dirty="0">
                <a:solidFill>
                  <a:srgbClr val="0000FF"/>
                </a:solidFill>
                <a:latin typeface="Consolas" pitchFamily="49" charset="0"/>
                <a:ea typeface="Calibri" panose="020F0502020204030204" pitchFamily="34" charset="0"/>
                <a:cs typeface="Consolas" pitchFamily="49" charset="0"/>
              </a:rPr>
              <a:t>&lt;/</a:t>
            </a:r>
            <a:r>
              <a:rPr lang="en-US" sz="2000" dirty="0">
                <a:solidFill>
                  <a:srgbClr val="A31515"/>
                </a:solidFill>
                <a:latin typeface="Consolas" pitchFamily="49" charset="0"/>
                <a:ea typeface="Calibri" panose="020F0502020204030204" pitchFamily="34" charset="0"/>
                <a:cs typeface="Consolas" pitchFamily="49" charset="0"/>
              </a:rPr>
              <a:t>Button</a:t>
            </a:r>
            <a:r>
              <a:rPr lang="en-US" sz="2000" dirty="0">
                <a:solidFill>
                  <a:srgbClr val="0000FF"/>
                </a:solidFill>
                <a:latin typeface="Consolas" pitchFamily="49" charset="0"/>
                <a:ea typeface="Calibri" panose="020F0502020204030204" pitchFamily="34" charset="0"/>
                <a:cs typeface="Consolas" pitchFamily="49" charset="0"/>
              </a:rPr>
              <a:t>&gt;</a:t>
            </a:r>
          </a:p>
          <a:p>
            <a:pPr lvl="0"/>
            <a:r>
              <a:rPr lang="en-US" sz="2000" dirty="0">
                <a:solidFill>
                  <a:srgbClr val="0000FF"/>
                </a:solidFill>
                <a:latin typeface="Consolas" pitchFamily="49" charset="0"/>
                <a:ea typeface="Calibri" panose="020F0502020204030204" pitchFamily="34" charset="0"/>
                <a:cs typeface="Consolas" pitchFamily="49" charset="0"/>
              </a:rPr>
              <a:t>&lt;</a:t>
            </a:r>
            <a:r>
              <a:rPr lang="en-US" sz="2000" dirty="0">
                <a:solidFill>
                  <a:srgbClr val="A31515"/>
                </a:solidFill>
                <a:latin typeface="Consolas" pitchFamily="49" charset="0"/>
                <a:ea typeface="Calibri" panose="020F0502020204030204" pitchFamily="34" charset="0"/>
                <a:cs typeface="Consolas" pitchFamily="49" charset="0"/>
              </a:rPr>
              <a:t>Button</a:t>
            </a:r>
            <a:r>
              <a:rPr lang="en-US" sz="2000" dirty="0">
                <a:solidFill>
                  <a:srgbClr val="FF0000"/>
                </a:solidFill>
                <a:latin typeface="Consolas" pitchFamily="49" charset="0"/>
                <a:ea typeface="Calibri" panose="020F0502020204030204" pitchFamily="34" charset="0"/>
                <a:cs typeface="Consolas" pitchFamily="49" charset="0"/>
              </a:rPr>
              <a:t> Click</a:t>
            </a:r>
            <a:r>
              <a:rPr lang="en-US" sz="2000" dirty="0">
                <a:solidFill>
                  <a:srgbClr val="0000FF"/>
                </a:solidFill>
                <a:latin typeface="Consolas" pitchFamily="49" charset="0"/>
                <a:ea typeface="Calibri" panose="020F0502020204030204" pitchFamily="34" charset="0"/>
                <a:cs typeface="Consolas" pitchFamily="49" charset="0"/>
              </a:rPr>
              <a:t>="{</a:t>
            </a:r>
            <a:r>
              <a:rPr lang="en-US" sz="2000" dirty="0" err="1">
                <a:solidFill>
                  <a:srgbClr val="A31515"/>
                </a:solidFill>
                <a:latin typeface="Consolas" pitchFamily="49" charset="0"/>
                <a:ea typeface="Calibri" panose="020F0502020204030204" pitchFamily="34" charset="0"/>
                <a:cs typeface="Consolas" pitchFamily="49" charset="0"/>
              </a:rPr>
              <a:t>x</a:t>
            </a:r>
            <a:r>
              <a:rPr lang="en-US" sz="2000" dirty="0" err="1">
                <a:solidFill>
                  <a:srgbClr val="0000FF"/>
                </a:solidFill>
                <a:latin typeface="Consolas" pitchFamily="49" charset="0"/>
                <a:ea typeface="Calibri" panose="020F0502020204030204" pitchFamily="34" charset="0"/>
                <a:cs typeface="Consolas" pitchFamily="49" charset="0"/>
              </a:rPr>
              <a:t>:</a:t>
            </a:r>
            <a:r>
              <a:rPr lang="en-US" sz="2000" dirty="0" err="1">
                <a:solidFill>
                  <a:srgbClr val="A31515"/>
                </a:solidFill>
                <a:latin typeface="Consolas" pitchFamily="49" charset="0"/>
                <a:ea typeface="Calibri" panose="020F0502020204030204" pitchFamily="34" charset="0"/>
                <a:cs typeface="Consolas" pitchFamily="49" charset="0"/>
              </a:rPr>
              <a:t>Bind</a:t>
            </a:r>
            <a:r>
              <a:rPr lang="en-US" sz="2000" dirty="0">
                <a:solidFill>
                  <a:srgbClr val="FF0000"/>
                </a:solidFill>
                <a:latin typeface="Consolas" pitchFamily="49" charset="0"/>
                <a:ea typeface="Calibri" panose="020F0502020204030204" pitchFamily="34" charset="0"/>
                <a:cs typeface="Consolas" pitchFamily="49" charset="0"/>
              </a:rPr>
              <a:t> </a:t>
            </a:r>
            <a:r>
              <a:rPr lang="en-US" sz="2000" dirty="0" err="1">
                <a:solidFill>
                  <a:srgbClr val="FF0000"/>
                </a:solidFill>
                <a:latin typeface="Consolas" pitchFamily="49" charset="0"/>
                <a:ea typeface="Calibri" panose="020F0502020204030204" pitchFamily="34" charset="0"/>
                <a:cs typeface="Consolas" pitchFamily="49" charset="0"/>
              </a:rPr>
              <a:t>Model</a:t>
            </a:r>
            <a:r>
              <a:rPr lang="en-US" sz="2000" dirty="0" err="1">
                <a:solidFill>
                  <a:srgbClr val="0000FF"/>
                </a:solidFill>
                <a:latin typeface="Consolas" pitchFamily="49" charset="0"/>
                <a:ea typeface="Calibri" panose="020F0502020204030204" pitchFamily="34" charset="0"/>
                <a:cs typeface="Consolas" pitchFamily="49" charset="0"/>
              </a:rPr>
              <a:t>.ManagerProp.Reports</a:t>
            </a:r>
            <a:r>
              <a:rPr lang="en-US" sz="2000" dirty="0">
                <a:solidFill>
                  <a:srgbClr val="0000FF"/>
                </a:solidFill>
                <a:latin typeface="Consolas" pitchFamily="49" charset="0"/>
                <a:ea typeface="Calibri" panose="020F0502020204030204" pitchFamily="34" charset="0"/>
                <a:cs typeface="Consolas" pitchFamily="49" charset="0"/>
              </a:rPr>
              <a:t>[</a:t>
            </a:r>
            <a:r>
              <a:rPr lang="en-US" sz="2000" dirty="0">
                <a:solidFill>
                  <a:srgbClr val="000000"/>
                </a:solidFill>
                <a:latin typeface="Consolas" pitchFamily="49" charset="0"/>
                <a:ea typeface="Calibri" panose="020F0502020204030204" pitchFamily="34" charset="0"/>
                <a:cs typeface="Consolas" pitchFamily="49" charset="0"/>
              </a:rPr>
              <a:t>0</a:t>
            </a:r>
            <a:r>
              <a:rPr lang="en-US" sz="2000" dirty="0">
                <a:solidFill>
                  <a:srgbClr val="0000FF"/>
                </a:solidFill>
                <a:latin typeface="Consolas" pitchFamily="49" charset="0"/>
                <a:ea typeface="Calibri" panose="020F0502020204030204" pitchFamily="34" charset="0"/>
                <a:cs typeface="Consolas" pitchFamily="49" charset="0"/>
              </a:rPr>
              <a:t>].Poke}"&gt;</a:t>
            </a:r>
            <a:r>
              <a:rPr lang="en-US" sz="2000" dirty="0">
                <a:solidFill>
                  <a:srgbClr val="000000"/>
                </a:solidFill>
                <a:latin typeface="Consolas" pitchFamily="49" charset="0"/>
                <a:ea typeface="Calibri" panose="020F0502020204030204" pitchFamily="34" charset="0"/>
                <a:cs typeface="Consolas" pitchFamily="49" charset="0"/>
              </a:rPr>
              <a:t>Poke Employee</a:t>
            </a:r>
            <a:r>
              <a:rPr lang="en-US" sz="2000" dirty="0">
                <a:solidFill>
                  <a:srgbClr val="0000FF"/>
                </a:solidFill>
                <a:latin typeface="Consolas" pitchFamily="49" charset="0"/>
                <a:ea typeface="Calibri" panose="020F0502020204030204" pitchFamily="34" charset="0"/>
                <a:cs typeface="Consolas" pitchFamily="49" charset="0"/>
              </a:rPr>
              <a:t>&lt;/</a:t>
            </a:r>
            <a:r>
              <a:rPr lang="en-US" sz="2000" dirty="0">
                <a:solidFill>
                  <a:srgbClr val="A31515"/>
                </a:solidFill>
                <a:latin typeface="Consolas" pitchFamily="49" charset="0"/>
                <a:ea typeface="Calibri" panose="020F0502020204030204" pitchFamily="34" charset="0"/>
                <a:cs typeface="Consolas" pitchFamily="49" charset="0"/>
              </a:rPr>
              <a:t>Button</a:t>
            </a:r>
            <a:r>
              <a:rPr lang="en-US" sz="2000" dirty="0">
                <a:solidFill>
                  <a:srgbClr val="0000FF"/>
                </a:solidFill>
                <a:latin typeface="Consolas" pitchFamily="49" charset="0"/>
                <a:ea typeface="Calibri" panose="020F0502020204030204" pitchFamily="34" charset="0"/>
                <a:cs typeface="Consolas" pitchFamily="49" charset="0"/>
              </a:rPr>
              <a:t>&gt;</a:t>
            </a:r>
          </a:p>
          <a:p>
            <a:pPr lvl="0"/>
            <a:endParaRPr lang="en-US" sz="1000" dirty="0">
              <a:solidFill>
                <a:srgbClr val="0000FF"/>
              </a:solidFill>
              <a:latin typeface="Consolas" pitchFamily="49" charset="0"/>
              <a:cs typeface="Consolas" pitchFamily="49" charset="0"/>
            </a:endParaRPr>
          </a:p>
          <a:p>
            <a:pPr lvl="0"/>
            <a:endParaRPr lang="en-US" sz="1000" dirty="0">
              <a:solidFill>
                <a:srgbClr val="0000FF"/>
              </a:solidFill>
              <a:latin typeface="Consolas" pitchFamily="49" charset="0"/>
              <a:cs typeface="Consolas" pitchFamily="49" charset="0"/>
            </a:endParaRPr>
          </a:p>
          <a:p>
            <a:pPr lvl="0"/>
            <a:r>
              <a:rPr lang="en-US" sz="2400" dirty="0"/>
              <a:t>Signature needs to</a:t>
            </a:r>
          </a:p>
          <a:p>
            <a:pPr lvl="0"/>
            <a:r>
              <a:rPr lang="en-US" sz="2000" dirty="0">
                <a:solidFill>
                  <a:srgbClr val="505050"/>
                </a:solidFill>
                <a:latin typeface="Segoe UI"/>
                <a:cs typeface="Consolas" pitchFamily="49" charset="0"/>
              </a:rPr>
              <a:t>Have no parameters - </a:t>
            </a:r>
            <a:r>
              <a:rPr lang="en-US" sz="2000" dirty="0">
                <a:solidFill>
                  <a:srgbClr val="0000FF"/>
                </a:solidFill>
                <a:latin typeface="Consolas" pitchFamily="49" charset="0"/>
                <a:ea typeface="Calibri" panose="020F0502020204030204" pitchFamily="34" charset="0"/>
                <a:cs typeface="Times New Roman" panose="02020603050405020304" pitchFamily="18" charset="0"/>
              </a:rPr>
              <a:t>void</a:t>
            </a:r>
            <a:r>
              <a:rPr lang="en-US" sz="2000" dirty="0">
                <a:solidFill>
                  <a:srgbClr val="000000"/>
                </a:solidFill>
                <a:latin typeface="Consolas" pitchFamily="49" charset="0"/>
                <a:ea typeface="Calibri" panose="020F0502020204030204" pitchFamily="34" charset="0"/>
                <a:cs typeface="Times New Roman" panose="02020603050405020304" pitchFamily="18" charset="0"/>
              </a:rPr>
              <a:t> Poke() {…}</a:t>
            </a:r>
            <a:endParaRPr lang="en-US" sz="2800" dirty="0">
              <a:gradFill>
                <a:gsLst>
                  <a:gs pos="100000">
                    <a:srgbClr val="505050"/>
                  </a:gs>
                  <a:gs pos="0">
                    <a:srgbClr val="505050"/>
                  </a:gs>
                </a:gsLst>
                <a:lin ang="5400000" scaled="0"/>
              </a:gradFill>
              <a:latin typeface="Calibri" panose="020F0502020204030204" pitchFamily="34" charset="0"/>
              <a:ea typeface="Calibri" panose="020F0502020204030204" pitchFamily="34" charset="0"/>
              <a:cs typeface="Times New Roman" panose="02020603050405020304" pitchFamily="18" charset="0"/>
            </a:endParaRPr>
          </a:p>
          <a:p>
            <a:pPr lvl="0"/>
            <a:r>
              <a:rPr lang="en-US" sz="2000" dirty="0">
                <a:solidFill>
                  <a:srgbClr val="505050"/>
                </a:solidFill>
                <a:latin typeface="Segoe UI"/>
                <a:cs typeface="Consolas" pitchFamily="49" charset="0"/>
              </a:rPr>
              <a:t>Or match the event parameters - </a:t>
            </a:r>
            <a:r>
              <a:rPr lang="en-US" sz="2000" dirty="0">
                <a:solidFill>
                  <a:srgbClr val="0000FF"/>
                </a:solidFill>
                <a:latin typeface="Consolas" pitchFamily="49" charset="0"/>
                <a:ea typeface="Calibri" panose="020F0502020204030204" pitchFamily="34" charset="0"/>
                <a:cs typeface="Times New Roman" panose="02020603050405020304" pitchFamily="18" charset="0"/>
              </a:rPr>
              <a:t>void</a:t>
            </a:r>
            <a:r>
              <a:rPr lang="en-US" sz="2000" dirty="0">
                <a:solidFill>
                  <a:srgbClr val="000000"/>
                </a:solidFill>
                <a:latin typeface="Consolas" pitchFamily="49" charset="0"/>
                <a:ea typeface="Calibri" panose="020F0502020204030204" pitchFamily="34" charset="0"/>
                <a:cs typeface="Times New Roman" panose="02020603050405020304" pitchFamily="18" charset="0"/>
              </a:rPr>
              <a:t> Poke(</a:t>
            </a:r>
            <a:r>
              <a:rPr lang="en-US" sz="2000" dirty="0">
                <a:solidFill>
                  <a:srgbClr val="0000FF"/>
                </a:solidFill>
                <a:latin typeface="Consolas" pitchFamily="49" charset="0"/>
                <a:ea typeface="Calibri" panose="020F0502020204030204" pitchFamily="34" charset="0"/>
                <a:cs typeface="Times New Roman" panose="02020603050405020304" pitchFamily="18" charset="0"/>
              </a:rPr>
              <a:t>object</a:t>
            </a:r>
            <a:r>
              <a:rPr lang="en-US" sz="2000" dirty="0">
                <a:solidFill>
                  <a:srgbClr val="000000"/>
                </a:solidFill>
                <a:latin typeface="Consolas" pitchFamily="49" charset="0"/>
                <a:ea typeface="Calibri" panose="020F0502020204030204" pitchFamily="34" charset="0"/>
                <a:cs typeface="Times New Roman" panose="02020603050405020304" pitchFamily="18" charset="0"/>
              </a:rPr>
              <a:t> sender, </a:t>
            </a:r>
            <a:r>
              <a:rPr lang="en-US" sz="2000" dirty="0" err="1">
                <a:solidFill>
                  <a:srgbClr val="2B91AF"/>
                </a:solidFill>
                <a:latin typeface="Consolas" pitchFamily="49" charset="0"/>
                <a:ea typeface="Calibri" panose="020F0502020204030204" pitchFamily="34" charset="0"/>
                <a:cs typeface="Times New Roman" panose="02020603050405020304" pitchFamily="18" charset="0"/>
              </a:rPr>
              <a:t>RoutedEventArgs</a:t>
            </a:r>
            <a:r>
              <a:rPr lang="en-US" sz="2000" dirty="0">
                <a:solidFill>
                  <a:srgbClr val="000000"/>
                </a:solidFill>
                <a:latin typeface="Consolas" pitchFamily="49" charset="0"/>
                <a:ea typeface="Calibri" panose="020F0502020204030204" pitchFamily="34" charset="0"/>
                <a:cs typeface="Times New Roman" panose="02020603050405020304" pitchFamily="18" charset="0"/>
              </a:rPr>
              <a:t> e) {…}</a:t>
            </a:r>
            <a:endParaRPr lang="en-US" sz="2000" dirty="0">
              <a:solidFill>
                <a:srgbClr val="505050"/>
              </a:solidFill>
              <a:latin typeface="Segoe UI"/>
              <a:cs typeface="Consolas" pitchFamily="49" charset="0"/>
            </a:endParaRPr>
          </a:p>
          <a:p>
            <a:pPr lvl="0"/>
            <a:r>
              <a:rPr lang="en-US" sz="2000" dirty="0">
                <a:solidFill>
                  <a:srgbClr val="505050"/>
                </a:solidFill>
                <a:latin typeface="Segoe UI"/>
                <a:cs typeface="Consolas" pitchFamily="49" charset="0"/>
              </a:rPr>
              <a:t>Or match event parameters with base types - </a:t>
            </a:r>
            <a:r>
              <a:rPr lang="en-US" sz="2000" dirty="0">
                <a:solidFill>
                  <a:srgbClr val="0000FF"/>
                </a:solidFill>
                <a:latin typeface="Consolas" pitchFamily="49" charset="0"/>
                <a:ea typeface="Calibri" panose="020F0502020204030204" pitchFamily="34" charset="0"/>
                <a:cs typeface="Times New Roman" panose="02020603050405020304" pitchFamily="18" charset="0"/>
              </a:rPr>
              <a:t>void</a:t>
            </a:r>
            <a:r>
              <a:rPr lang="en-US" sz="2000" dirty="0">
                <a:solidFill>
                  <a:srgbClr val="000000"/>
                </a:solidFill>
                <a:latin typeface="Consolas" pitchFamily="49" charset="0"/>
                <a:ea typeface="Calibri" panose="020F0502020204030204" pitchFamily="34" charset="0"/>
                <a:cs typeface="Times New Roman" panose="02020603050405020304" pitchFamily="18" charset="0"/>
              </a:rPr>
              <a:t> Poke(</a:t>
            </a:r>
            <a:r>
              <a:rPr lang="en-US" sz="2000" dirty="0">
                <a:solidFill>
                  <a:srgbClr val="0000FF"/>
                </a:solidFill>
                <a:latin typeface="Consolas" pitchFamily="49" charset="0"/>
                <a:ea typeface="Calibri" panose="020F0502020204030204" pitchFamily="34" charset="0"/>
                <a:cs typeface="Times New Roman" panose="02020603050405020304" pitchFamily="18" charset="0"/>
              </a:rPr>
              <a:t>object</a:t>
            </a:r>
            <a:r>
              <a:rPr lang="en-US" sz="2000" dirty="0">
                <a:solidFill>
                  <a:srgbClr val="000000"/>
                </a:solidFill>
                <a:latin typeface="Consolas" pitchFamily="49" charset="0"/>
                <a:ea typeface="Calibri" panose="020F0502020204030204" pitchFamily="34" charset="0"/>
                <a:cs typeface="Times New Roman" panose="02020603050405020304" pitchFamily="18" charset="0"/>
              </a:rPr>
              <a:t> sender, </a:t>
            </a:r>
            <a:r>
              <a:rPr lang="en-US" sz="2000" dirty="0">
                <a:solidFill>
                  <a:srgbClr val="0000FF"/>
                </a:solidFill>
                <a:latin typeface="Consolas" pitchFamily="49" charset="0"/>
                <a:ea typeface="Calibri" panose="020F0502020204030204" pitchFamily="34" charset="0"/>
                <a:cs typeface="Times New Roman" panose="02020603050405020304" pitchFamily="18" charset="0"/>
              </a:rPr>
              <a:t>object</a:t>
            </a:r>
            <a:r>
              <a:rPr lang="en-US" sz="2000" dirty="0">
                <a:solidFill>
                  <a:srgbClr val="000000"/>
                </a:solidFill>
                <a:latin typeface="Consolas" pitchFamily="49" charset="0"/>
                <a:ea typeface="Calibri" panose="020F0502020204030204" pitchFamily="34" charset="0"/>
                <a:cs typeface="Times New Roman" panose="02020603050405020304" pitchFamily="18" charset="0"/>
              </a:rPr>
              <a:t> e) {…}</a:t>
            </a:r>
            <a:endParaRPr lang="en-US" sz="2000" dirty="0">
              <a:solidFill>
                <a:srgbClr val="505050"/>
              </a:solidFill>
              <a:latin typeface="Segoe UI"/>
              <a:cs typeface="Consolas" pitchFamily="49" charset="0"/>
            </a:endParaRPr>
          </a:p>
          <a:p>
            <a:pPr lvl="0"/>
            <a:r>
              <a:rPr lang="en-US" sz="2000" dirty="0">
                <a:solidFill>
                  <a:srgbClr val="505050"/>
                </a:solidFill>
                <a:latin typeface="Segoe UI"/>
                <a:cs typeface="Consolas" pitchFamily="49" charset="0"/>
              </a:rPr>
              <a:t>Overloading is not supported</a:t>
            </a:r>
          </a:p>
          <a:p>
            <a:pPr marL="342900" lvl="0" indent="-342900">
              <a:buFont typeface="Arial" pitchFamily="34" charset="0"/>
              <a:buChar char="•"/>
            </a:pPr>
            <a:endParaRPr lang="en-US" sz="1000" dirty="0">
              <a:solidFill>
                <a:srgbClr val="505050"/>
              </a:solidFill>
              <a:latin typeface="Segoe UI"/>
              <a:cs typeface="Consolas" pitchFamily="49" charset="0"/>
            </a:endParaRPr>
          </a:p>
          <a:p>
            <a:r>
              <a:rPr lang="en-US" sz="2400" dirty="0"/>
              <a:t>Usable on all events</a:t>
            </a:r>
          </a:p>
          <a:p>
            <a:pPr lvl="0"/>
            <a:endParaRPr lang="en-US" sz="1000" dirty="0">
              <a:solidFill>
                <a:srgbClr val="505050"/>
              </a:solidFill>
              <a:latin typeface="Segoe UI"/>
              <a:cs typeface="Consolas" pitchFamily="49" charset="0"/>
            </a:endParaRPr>
          </a:p>
          <a:p>
            <a:r>
              <a:rPr lang="en-US" sz="2400" dirty="0"/>
              <a:t>Can replace usage of </a:t>
            </a:r>
            <a:r>
              <a:rPr lang="en-US" sz="2400" dirty="0" err="1"/>
              <a:t>ICommand</a:t>
            </a:r>
            <a:r>
              <a:rPr lang="en-US" sz="2400" dirty="0"/>
              <a:t> &amp; </a:t>
            </a:r>
            <a:r>
              <a:rPr lang="en-US" sz="2400" dirty="0" err="1"/>
              <a:t>EventToCommand</a:t>
            </a:r>
            <a:r>
              <a:rPr lang="en-US" sz="2400" dirty="0"/>
              <a:t> behavior</a:t>
            </a:r>
          </a:p>
          <a:p>
            <a:pPr lvl="0"/>
            <a:r>
              <a:rPr lang="en-US" sz="2000" dirty="0">
                <a:solidFill>
                  <a:srgbClr val="505050"/>
                </a:solidFill>
                <a:latin typeface="Segoe UI"/>
                <a:cs typeface="Consolas" pitchFamily="49" charset="0"/>
              </a:rPr>
              <a:t>Note does not cover command parameter, or </a:t>
            </a:r>
            <a:r>
              <a:rPr lang="en-US" sz="2000" dirty="0" err="1">
                <a:solidFill>
                  <a:srgbClr val="505050"/>
                </a:solidFill>
                <a:latin typeface="Segoe UI"/>
                <a:cs typeface="Consolas" pitchFamily="49" charset="0"/>
              </a:rPr>
              <a:t>ICommand.CanExecute</a:t>
            </a:r>
            <a:r>
              <a:rPr lang="en-US" sz="2000" dirty="0">
                <a:solidFill>
                  <a:srgbClr val="505050"/>
                </a:solidFill>
                <a:latin typeface="Segoe UI"/>
                <a:cs typeface="Consolas" pitchFamily="49" charset="0"/>
              </a:rPr>
              <a:t> </a:t>
            </a:r>
            <a:r>
              <a:rPr lang="en-US" sz="2000" dirty="0" smtClean="0">
                <a:solidFill>
                  <a:srgbClr val="505050"/>
                </a:solidFill>
                <a:latin typeface="Segoe UI"/>
                <a:cs typeface="Consolas" pitchFamily="49" charset="0"/>
              </a:rPr>
              <a:t>scenarios</a:t>
            </a:r>
            <a:endParaRPr lang="en-US" sz="2000" dirty="0">
              <a:solidFill>
                <a:srgbClr val="505050"/>
              </a:solidFill>
              <a:latin typeface="Segoe UI"/>
              <a:cs typeface="Consolas" pitchFamily="49" charset="0"/>
            </a:endParaRPr>
          </a:p>
        </p:txBody>
      </p:sp>
      <p:cxnSp>
        <p:nvCxnSpPr>
          <p:cNvPr id="7" name="Straight Connector 6"/>
          <p:cNvCxnSpPr/>
          <p:nvPr/>
        </p:nvCxnSpPr>
        <p:spPr>
          <a:xfrm>
            <a:off x="2484437" y="1439862"/>
            <a:ext cx="1676400" cy="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4687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4638" y="6305574"/>
            <a:ext cx="1911151" cy="6624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When to use classic binding</a:t>
            </a:r>
            <a:endParaRPr lang="nl-NL" dirty="0"/>
          </a:p>
        </p:txBody>
      </p:sp>
      <p:sp>
        <p:nvSpPr>
          <p:cNvPr id="3" name="Text Placeholder 2"/>
          <p:cNvSpPr>
            <a:spLocks noGrp="1"/>
          </p:cNvSpPr>
          <p:nvPr>
            <p:ph type="body" sz="quarter" idx="10"/>
          </p:nvPr>
        </p:nvSpPr>
        <p:spPr>
          <a:xfrm>
            <a:off x="274638" y="1212850"/>
            <a:ext cx="11887200" cy="5570756"/>
          </a:xfrm>
        </p:spPr>
        <p:txBody>
          <a:bodyPr/>
          <a:lstStyle/>
          <a:p>
            <a:r>
              <a:rPr lang="en-US" sz="3200" dirty="0"/>
              <a:t>Duck Typing – same property name on different objects</a:t>
            </a:r>
          </a:p>
          <a:p>
            <a:pPr lvl="1"/>
            <a:r>
              <a:rPr lang="en-US" sz="1800" dirty="0"/>
              <a:t>Text=“{Binding Age}” works for both Person &amp; Wine objects</a:t>
            </a:r>
          </a:p>
          <a:p>
            <a:pPr lvl="1"/>
            <a:r>
              <a:rPr lang="en-US" sz="1800" dirty="0"/>
              <a:t>x:Bind Mitigation: use a base class / interface</a:t>
            </a:r>
          </a:p>
          <a:p>
            <a:pPr lvl="1"/>
            <a:endParaRPr lang="en-US" sz="1800" dirty="0"/>
          </a:p>
          <a:p>
            <a:r>
              <a:rPr lang="en-US" sz="3200" dirty="0"/>
              <a:t>Dictionary graphs</a:t>
            </a:r>
          </a:p>
          <a:p>
            <a:pPr lvl="1"/>
            <a:r>
              <a:rPr lang="en-US" sz="1800" dirty="0"/>
              <a:t>{Binding} can work with JSON or other dictionary of </a:t>
            </a:r>
            <a:r>
              <a:rPr lang="en-US" sz="1800" dirty="0" err="1"/>
              <a:t>untyped</a:t>
            </a:r>
            <a:r>
              <a:rPr lang="en-US" sz="1800" dirty="0"/>
              <a:t> objects</a:t>
            </a:r>
          </a:p>
          <a:p>
            <a:pPr lvl="1"/>
            <a:r>
              <a:rPr lang="en-US" sz="1800" dirty="0"/>
              <a:t>{</a:t>
            </a:r>
            <a:r>
              <a:rPr lang="en-US" sz="1800" dirty="0" err="1"/>
              <a:t>x:Bind</a:t>
            </a:r>
            <a:r>
              <a:rPr lang="en-US" sz="1800" dirty="0"/>
              <a:t>} doesn’t work without typing information</a:t>
            </a:r>
          </a:p>
          <a:p>
            <a:pPr lvl="1"/>
            <a:r>
              <a:rPr lang="en-US" sz="1800" dirty="0"/>
              <a:t>You could probably use enough casts to make it work but experience would be poor</a:t>
            </a:r>
          </a:p>
          <a:p>
            <a:pPr lvl="1"/>
            <a:endParaRPr lang="en-US" sz="1600" dirty="0"/>
          </a:p>
          <a:p>
            <a:r>
              <a:rPr lang="en-US" sz="3200" dirty="0"/>
              <a:t>Programmatic binding creation</a:t>
            </a:r>
          </a:p>
          <a:p>
            <a:pPr lvl="1"/>
            <a:r>
              <a:rPr lang="en-US" sz="1800" dirty="0"/>
              <a:t>{</a:t>
            </a:r>
            <a:r>
              <a:rPr lang="en-US" sz="1800" dirty="0" err="1"/>
              <a:t>x:Bind</a:t>
            </a:r>
            <a:r>
              <a:rPr lang="en-US" sz="1800" dirty="0"/>
              <a:t>} doesn’t have the ability to add / remove bindings at runtime</a:t>
            </a:r>
          </a:p>
          <a:p>
            <a:pPr lvl="1"/>
            <a:endParaRPr lang="en-US" sz="1800" dirty="0"/>
          </a:p>
          <a:p>
            <a:r>
              <a:rPr lang="en-US" sz="3200" dirty="0"/>
              <a:t>Use in a style</a:t>
            </a:r>
          </a:p>
          <a:p>
            <a:pPr lvl="1"/>
            <a:r>
              <a:rPr lang="en-US" sz="1800" dirty="0"/>
              <a:t>{</a:t>
            </a:r>
            <a:r>
              <a:rPr lang="en-US" sz="1800" dirty="0" err="1"/>
              <a:t>x:Bind</a:t>
            </a:r>
            <a:r>
              <a:rPr lang="en-US" sz="1800" dirty="0"/>
              <a:t>} can’t be used in a style for setters </a:t>
            </a:r>
            <a:r>
              <a:rPr lang="en-US" sz="1800" dirty="0" err="1"/>
              <a:t>etc</a:t>
            </a:r>
            <a:endParaRPr lang="en-US" sz="1800" dirty="0"/>
          </a:p>
          <a:p>
            <a:pPr lvl="1"/>
            <a:r>
              <a:rPr lang="en-US" sz="1800" dirty="0"/>
              <a:t>It can be used in a </a:t>
            </a:r>
            <a:r>
              <a:rPr lang="en-US" sz="1800" dirty="0" err="1"/>
              <a:t>DataTemplate</a:t>
            </a:r>
            <a:r>
              <a:rPr lang="en-US" sz="1800" dirty="0"/>
              <a:t> defined in the </a:t>
            </a:r>
            <a:r>
              <a:rPr lang="en-US" sz="1800" dirty="0" smtClean="0"/>
              <a:t>style</a:t>
            </a:r>
            <a:endParaRPr lang="en-US" dirty="0"/>
          </a:p>
        </p:txBody>
      </p:sp>
    </p:spTree>
    <p:extLst>
      <p:ext uri="{BB962C8B-B14F-4D97-AF65-F5344CB8AC3E}">
        <p14:creationId xmlns:p14="http://schemas.microsoft.com/office/powerpoint/2010/main" val="36555054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Compiled binding</a:t>
            </a:r>
            <a:endParaRPr lang="en-US" dirty="0"/>
          </a:p>
        </p:txBody>
      </p:sp>
      <p:sp>
        <p:nvSpPr>
          <p:cNvPr id="5" name="Text Placeholder 4"/>
          <p:cNvSpPr>
            <a:spLocks noGrp="1"/>
          </p:cNvSpPr>
          <p:nvPr>
            <p:ph type="body" sz="quarter" idx="12"/>
          </p:nvPr>
        </p:nvSpPr>
        <p:spPr/>
        <p:txBody>
          <a:bodyPr/>
          <a:lstStyle/>
          <a:p>
            <a:r>
              <a:rPr lang="en-US" dirty="0" smtClean="0"/>
              <a:t>demo</a:t>
            </a:r>
            <a:endParaRPr lang="en-US" dirty="0"/>
          </a:p>
        </p:txBody>
      </p:sp>
    </p:spTree>
    <p:extLst>
      <p:ext uri="{BB962C8B-B14F-4D97-AF65-F5344CB8AC3E}">
        <p14:creationId xmlns:p14="http://schemas.microsoft.com/office/powerpoint/2010/main" val="365846531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Design-time Data</a:t>
            </a:r>
            <a:endParaRPr lang="en-US" dirty="0"/>
          </a:p>
        </p:txBody>
      </p:sp>
    </p:spTree>
    <p:extLst>
      <p:ext uri="{BB962C8B-B14F-4D97-AF65-F5344CB8AC3E}">
        <p14:creationId xmlns:p14="http://schemas.microsoft.com/office/powerpoint/2010/main" val="1676759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Design-time data in XAML</a:t>
            </a:r>
            <a:endParaRPr lang="en-GB" dirty="0"/>
          </a:p>
        </p:txBody>
      </p:sp>
      <p:sp>
        <p:nvSpPr>
          <p:cNvPr id="3" name="Text Placeholder 2"/>
          <p:cNvSpPr>
            <a:spLocks noGrp="1"/>
          </p:cNvSpPr>
          <p:nvPr>
            <p:ph type="body" sz="quarter" idx="10"/>
          </p:nvPr>
        </p:nvSpPr>
        <p:spPr>
          <a:xfrm>
            <a:off x="274637" y="4969355"/>
            <a:ext cx="12064280" cy="1304973"/>
          </a:xfrm>
        </p:spPr>
        <p:txBody>
          <a:bodyPr/>
          <a:lstStyle/>
          <a:p>
            <a:r>
              <a:rPr lang="en-GB" sz="3200" dirty="0" smtClean="0"/>
              <a:t>Use d: namespace to define </a:t>
            </a:r>
            <a:r>
              <a:rPr lang="en-GB" sz="3200" dirty="0" err="1" smtClean="0"/>
              <a:t>DataContext</a:t>
            </a:r>
            <a:r>
              <a:rPr lang="en-GB" sz="3200" dirty="0" smtClean="0"/>
              <a:t> for design-time only</a:t>
            </a:r>
          </a:p>
          <a:p>
            <a:pPr lvl="1"/>
            <a:r>
              <a:rPr lang="en-GB" dirty="0" smtClean="0"/>
              <a:t>Code your own design-time data classes in your project</a:t>
            </a:r>
          </a:p>
          <a:p>
            <a:pPr lvl="1"/>
            <a:r>
              <a:rPr lang="en-GB" dirty="0"/>
              <a:t>Or use Blend to generate design-time data from your </a:t>
            </a:r>
            <a:r>
              <a:rPr lang="en-GB" dirty="0" err="1"/>
              <a:t>ViewModel</a:t>
            </a:r>
            <a:r>
              <a:rPr lang="en-GB" dirty="0"/>
              <a:t> classes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57" y="1212849"/>
            <a:ext cx="11203527" cy="3722662"/>
          </a:xfrm>
          <a:prstGeom prst="rect">
            <a:avLst/>
          </a:prstGeom>
        </p:spPr>
      </p:pic>
      <p:cxnSp>
        <p:nvCxnSpPr>
          <p:cNvPr id="9" name="Straight Connector 8"/>
          <p:cNvCxnSpPr/>
          <p:nvPr/>
        </p:nvCxnSpPr>
        <p:spPr>
          <a:xfrm>
            <a:off x="1333413" y="3023350"/>
            <a:ext cx="4913076"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33413" y="3785294"/>
            <a:ext cx="1042944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117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500"/>
                            </p:stCondLst>
                            <p:childTnLst>
                              <p:par>
                                <p:cTn id="9" presetID="10" presetClass="entr" presetSubtype="0" fill="hold" nodeType="afterEffect">
                                  <p:stCondLst>
                                    <p:cond delay="50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Generating Design-Time Data in Blend</a:t>
            </a:r>
            <a:endParaRPr lang="en-GB" dirty="0"/>
          </a:p>
        </p:txBody>
      </p:sp>
      <p:sp>
        <p:nvSpPr>
          <p:cNvPr id="4" name="Text Placeholder 3"/>
          <p:cNvSpPr>
            <a:spLocks noGrp="1"/>
          </p:cNvSpPr>
          <p:nvPr>
            <p:ph type="body" sz="quarter" idx="10"/>
          </p:nvPr>
        </p:nvSpPr>
        <p:spPr>
          <a:xfrm>
            <a:off x="274639" y="1660121"/>
            <a:ext cx="8175847" cy="3681008"/>
          </a:xfrm>
        </p:spPr>
        <p:txBody>
          <a:bodyPr/>
          <a:lstStyle/>
          <a:p>
            <a:r>
              <a:rPr lang="en-US" sz="3200" dirty="0"/>
              <a:t>Design-time data is essential for designers to get the full benefits of WYSIWYG </a:t>
            </a:r>
            <a:r>
              <a:rPr lang="en-US" sz="3200" dirty="0" smtClean="0"/>
              <a:t>designing</a:t>
            </a:r>
          </a:p>
          <a:p>
            <a:endParaRPr lang="en-US" sz="3200" dirty="0"/>
          </a:p>
          <a:p>
            <a:r>
              <a:rPr lang="en-GB" sz="3200" dirty="0"/>
              <a:t>Blend allows you to create sample data, to import it from XML or generate it from an existing class</a:t>
            </a:r>
          </a:p>
          <a:p>
            <a:endParaRPr lang="en-US" sz="3200" dirty="0"/>
          </a:p>
          <a:p>
            <a:endParaRPr lang="en-GB"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783" y="1667204"/>
            <a:ext cx="3262946" cy="410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1789676" y="1660121"/>
            <a:ext cx="645917" cy="4793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24347" rIns="186521" bIns="124347" rtlCol="0" anchor="t" anchorCtr="0"/>
          <a:lstStyle/>
          <a:p>
            <a:pPr algn="ctr"/>
            <a:endParaRPr lang="en-US" sz="2448" dirty="0" err="1">
              <a:solidFill>
                <a:schemeClr val="tx2"/>
              </a:solidFill>
            </a:endParaRPr>
          </a:p>
        </p:txBody>
      </p:sp>
    </p:spTree>
    <p:extLst>
      <p:ext uri="{BB962C8B-B14F-4D97-AF65-F5344CB8AC3E}">
        <p14:creationId xmlns:p14="http://schemas.microsoft.com/office/powerpoint/2010/main" val="37341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697062"/>
            <a:ext cx="8319863" cy="4007251"/>
          </a:xfrm>
        </p:spPr>
        <p:txBody>
          <a:bodyPr/>
          <a:lstStyle/>
          <a:p>
            <a:r>
              <a:rPr lang="en-GB" dirty="0"/>
              <a:t>Can manually create data classes to be used at design time, but the easiest way is to define your data class in Visual Studio</a:t>
            </a:r>
          </a:p>
          <a:p>
            <a:endParaRPr lang="en-GB" dirty="0" smtClean="0"/>
          </a:p>
          <a:p>
            <a:r>
              <a:rPr lang="en-GB" dirty="0"/>
              <a:t>Use ‘Create Sample Data from Class’ feature in Blend to generate the design-time data</a:t>
            </a:r>
          </a:p>
          <a:p>
            <a:endParaRPr lang="en-GB" dirty="0"/>
          </a:p>
        </p:txBody>
      </p:sp>
      <p:sp>
        <p:nvSpPr>
          <p:cNvPr id="2" name="Title 1"/>
          <p:cNvSpPr>
            <a:spLocks noGrp="1"/>
          </p:cNvSpPr>
          <p:nvPr>
            <p:ph type="title"/>
          </p:nvPr>
        </p:nvSpPr>
        <p:spPr/>
        <p:txBody>
          <a:bodyPr/>
          <a:lstStyle/>
          <a:p>
            <a:r>
              <a:rPr lang="en-GB" dirty="0" smtClean="0"/>
              <a:t>Creating </a:t>
            </a:r>
            <a:r>
              <a:rPr lang="en-GB" dirty="0"/>
              <a:t>S</a:t>
            </a:r>
            <a:r>
              <a:rPr lang="en-GB" dirty="0" smtClean="0"/>
              <a:t>ample Data </a:t>
            </a:r>
            <a:r>
              <a:rPr lang="en-GB" dirty="0"/>
              <a:t>F</a:t>
            </a:r>
            <a:r>
              <a:rPr lang="en-GB" dirty="0" smtClean="0"/>
              <a:t>rom </a:t>
            </a:r>
            <a:r>
              <a:rPr lang="en-GB" dirty="0"/>
              <a:t>C</a:t>
            </a:r>
            <a:r>
              <a:rPr lang="en-GB" dirty="0" smtClean="0"/>
              <a:t>lass</a:t>
            </a:r>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0693" y="1599575"/>
            <a:ext cx="2986583" cy="447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1749538" y="1582567"/>
            <a:ext cx="686055" cy="4793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24347" rIns="186521" bIns="124347" rtlCol="0" anchor="t" anchorCtr="0"/>
          <a:lstStyle/>
          <a:p>
            <a:pPr algn="ctr"/>
            <a:endParaRPr lang="en-US" sz="2448" dirty="0" err="1">
              <a:solidFill>
                <a:schemeClr val="tx2"/>
              </a:solidFill>
            </a:endParaRPr>
          </a:p>
        </p:txBody>
      </p:sp>
    </p:spTree>
    <p:extLst>
      <p:ext uri="{BB962C8B-B14F-4D97-AF65-F5344CB8AC3E}">
        <p14:creationId xmlns:p14="http://schemas.microsoft.com/office/powerpoint/2010/main" val="76741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Edit Design-Time </a:t>
            </a:r>
            <a:r>
              <a:rPr lang="en-GB" dirty="0"/>
              <a:t>D</a:t>
            </a:r>
            <a:r>
              <a:rPr lang="en-GB" dirty="0" smtClean="0"/>
              <a:t>ata </a:t>
            </a:r>
            <a:r>
              <a:rPr lang="en-GB" dirty="0"/>
              <a:t>F</a:t>
            </a:r>
            <a:r>
              <a:rPr lang="en-GB" dirty="0" smtClean="0"/>
              <a:t>ormat and Values</a:t>
            </a:r>
            <a:endParaRPr lang="en-GB" dirty="0"/>
          </a:p>
        </p:txBody>
      </p:sp>
      <p:sp>
        <p:nvSpPr>
          <p:cNvPr id="3" name="Text Placeholder 2"/>
          <p:cNvSpPr>
            <a:spLocks noGrp="1"/>
          </p:cNvSpPr>
          <p:nvPr>
            <p:ph type="body" sz="quarter" idx="10"/>
          </p:nvPr>
        </p:nvSpPr>
        <p:spPr>
          <a:xfrm>
            <a:off x="274638" y="1212850"/>
            <a:ext cx="8607895" cy="4228850"/>
          </a:xfrm>
        </p:spPr>
        <p:txBody>
          <a:bodyPr/>
          <a:lstStyle/>
          <a:p>
            <a:r>
              <a:rPr lang="en-GB" dirty="0"/>
              <a:t>Easily edit the number of words Blend generates for each string field</a:t>
            </a:r>
          </a:p>
          <a:p>
            <a:endParaRPr lang="en-GB" dirty="0" smtClean="0"/>
          </a:p>
          <a:p>
            <a:r>
              <a:rPr lang="en-GB" dirty="0"/>
              <a:t>Edit the maximum length of each </a:t>
            </a:r>
            <a:r>
              <a:rPr lang="en-GB" dirty="0" smtClean="0"/>
              <a:t>word</a:t>
            </a:r>
          </a:p>
          <a:p>
            <a:endParaRPr lang="en-GB" dirty="0"/>
          </a:p>
          <a:p>
            <a:r>
              <a:rPr lang="en-GB" dirty="0" smtClean="0"/>
              <a:t>Edit the format of the generated data</a:t>
            </a:r>
            <a:endParaRPr lang="en-GB" dirty="0"/>
          </a:p>
          <a:p>
            <a:endParaRPr lang="en-GB"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786" y="1347947"/>
            <a:ext cx="3019490" cy="4730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1792417" y="1660121"/>
            <a:ext cx="643175" cy="4793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24347" rIns="186521" bIns="124347" rtlCol="0" anchor="t" anchorCtr="0"/>
          <a:lstStyle/>
          <a:p>
            <a:pPr algn="ctr"/>
            <a:endParaRPr lang="en-US" sz="2448" dirty="0" err="1">
              <a:solidFill>
                <a:schemeClr val="tx2"/>
              </a:solidFill>
            </a:endParaRPr>
          </a:p>
        </p:txBody>
      </p:sp>
    </p:spTree>
    <p:extLst>
      <p:ext uri="{BB962C8B-B14F-4D97-AF65-F5344CB8AC3E}">
        <p14:creationId xmlns:p14="http://schemas.microsoft.com/office/powerpoint/2010/main" val="332032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Edit Design-Time </a:t>
            </a:r>
            <a:r>
              <a:rPr lang="en-GB" dirty="0"/>
              <a:t>D</a:t>
            </a:r>
            <a:r>
              <a:rPr lang="en-GB" dirty="0" smtClean="0"/>
              <a:t>ata </a:t>
            </a:r>
            <a:r>
              <a:rPr lang="en-GB" dirty="0"/>
              <a:t>F</a:t>
            </a:r>
            <a:r>
              <a:rPr lang="en-GB" dirty="0" smtClean="0"/>
              <a:t>ormat and Values</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GB" dirty="0"/>
              <a:t>Edit the sample data XML file that Blend generates</a:t>
            </a:r>
          </a:p>
          <a:p>
            <a:endParaRPr lang="en-GB" dirty="0"/>
          </a:p>
        </p:txBody>
      </p:sp>
      <p:pic>
        <p:nvPicPr>
          <p:cNvPr id="3" name="Picture 2"/>
          <p:cNvPicPr>
            <a:picLocks noChangeAspect="1"/>
          </p:cNvPicPr>
          <p:nvPr/>
        </p:nvPicPr>
        <p:blipFill>
          <a:blip r:embed="rId3"/>
          <a:stretch>
            <a:fillRect/>
          </a:stretch>
        </p:blipFill>
        <p:spPr>
          <a:xfrm>
            <a:off x="2545829" y="1985094"/>
            <a:ext cx="7000218" cy="4766105"/>
          </a:xfrm>
          <a:prstGeom prst="rect">
            <a:avLst/>
          </a:prstGeom>
        </p:spPr>
      </p:pic>
    </p:spTree>
    <p:extLst>
      <p:ext uri="{BB962C8B-B14F-4D97-AF65-F5344CB8AC3E}">
        <p14:creationId xmlns:p14="http://schemas.microsoft.com/office/powerpoint/2010/main" val="148598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 basics</a:t>
            </a:r>
            <a:endParaRPr lang="en-US" dirty="0"/>
          </a:p>
        </p:txBody>
      </p:sp>
    </p:spTree>
    <p:extLst>
      <p:ext uri="{BB962C8B-B14F-4D97-AF65-F5344CB8AC3E}">
        <p14:creationId xmlns:p14="http://schemas.microsoft.com/office/powerpoint/2010/main" val="312163022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Design-time Data</a:t>
            </a:r>
            <a:endParaRPr lang="en-US" dirty="0"/>
          </a:p>
        </p:txBody>
      </p:sp>
      <p:sp>
        <p:nvSpPr>
          <p:cNvPr id="5" name="Text Placeholder 4"/>
          <p:cNvSpPr>
            <a:spLocks noGrp="1"/>
          </p:cNvSpPr>
          <p:nvPr>
            <p:ph type="body" sz="quarter" idx="12"/>
          </p:nvPr>
        </p:nvSpPr>
        <p:spPr/>
        <p:txBody>
          <a:bodyPr/>
          <a:lstStyle/>
          <a:p>
            <a:r>
              <a:rPr lang="en-US" dirty="0" smtClean="0"/>
              <a:t>demo</a:t>
            </a:r>
            <a:endParaRPr lang="en-US" dirty="0"/>
          </a:p>
        </p:txBody>
      </p:sp>
    </p:spTree>
    <p:extLst>
      <p:ext uri="{BB962C8B-B14F-4D97-AF65-F5344CB8AC3E}">
        <p14:creationId xmlns:p14="http://schemas.microsoft.com/office/powerpoint/2010/main" val="298211750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79954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a:t>
            </a:r>
            <a:endParaRPr lang="en-GB" dirty="0"/>
          </a:p>
        </p:txBody>
      </p:sp>
      <p:sp>
        <p:nvSpPr>
          <p:cNvPr id="3" name="Text Placeholder 2"/>
          <p:cNvSpPr>
            <a:spLocks noGrp="1"/>
          </p:cNvSpPr>
          <p:nvPr>
            <p:ph type="body" sz="quarter" idx="10"/>
          </p:nvPr>
        </p:nvSpPr>
        <p:spPr>
          <a:xfrm>
            <a:off x="274638" y="1212850"/>
            <a:ext cx="11887200" cy="5201424"/>
          </a:xfrm>
        </p:spPr>
        <p:txBody>
          <a:bodyPr/>
          <a:lstStyle/>
          <a:p>
            <a:r>
              <a:rPr lang="en-GB" dirty="0" smtClean="0"/>
              <a:t>Simplest &amp; fastest way to </a:t>
            </a:r>
            <a:r>
              <a:rPr lang="en-GB" dirty="0"/>
              <a:t>program UI </a:t>
            </a:r>
            <a:r>
              <a:rPr lang="en-GB" dirty="0" smtClean="0"/>
              <a:t>controls</a:t>
            </a:r>
          </a:p>
          <a:p>
            <a:pPr lvl="1"/>
            <a:r>
              <a:rPr lang="en-GB" dirty="0" smtClean="0"/>
              <a:t>e.g. , textBox1.Text = "Hello, world";</a:t>
            </a:r>
          </a:p>
          <a:p>
            <a:r>
              <a:rPr lang="en-GB" dirty="0" smtClean="0"/>
              <a:t>In </a:t>
            </a:r>
            <a:r>
              <a:rPr lang="en-GB" dirty="0"/>
              <a:t>complex applications, such code quickly becomes unwieldy and error prone</a:t>
            </a:r>
          </a:p>
          <a:p>
            <a:r>
              <a:rPr lang="en-GB" dirty="0"/>
              <a:t>Use XAML data binding to link your UI to a class in your application that contains your application data</a:t>
            </a:r>
          </a:p>
          <a:p>
            <a:pPr lvl="1"/>
            <a:r>
              <a:rPr lang="en-GB" dirty="0"/>
              <a:t>A </a:t>
            </a:r>
            <a:r>
              <a:rPr lang="en-GB" dirty="0" smtClean="0"/>
              <a:t>class </a:t>
            </a:r>
            <a:r>
              <a:rPr lang="en-GB" dirty="0"/>
              <a:t>that is a source for data binding is called </a:t>
            </a:r>
            <a:r>
              <a:rPr lang="en-GB" dirty="0" err="1" smtClean="0"/>
              <a:t>DataContext</a:t>
            </a:r>
            <a:endParaRPr lang="en-GB" dirty="0"/>
          </a:p>
          <a:p>
            <a:pPr lvl="1"/>
            <a:r>
              <a:rPr lang="en-GB" dirty="0"/>
              <a:t>UI controls can get their display values automatically from properties of the </a:t>
            </a:r>
            <a:r>
              <a:rPr lang="en-GB" dirty="0" err="1" smtClean="0"/>
              <a:t>DataContext</a:t>
            </a:r>
            <a:r>
              <a:rPr lang="en-GB" dirty="0" smtClean="0"/>
              <a:t> </a:t>
            </a:r>
            <a:r>
              <a:rPr lang="en-GB" dirty="0"/>
              <a:t>class</a:t>
            </a:r>
          </a:p>
          <a:p>
            <a:pPr lvl="1"/>
            <a:r>
              <a:rPr lang="en-GB" dirty="0"/>
              <a:t>Changing the </a:t>
            </a:r>
            <a:r>
              <a:rPr lang="en-GB" dirty="0" smtClean="0"/>
              <a:t>property can update </a:t>
            </a:r>
            <a:r>
              <a:rPr lang="en-GB" dirty="0"/>
              <a:t>the display</a:t>
            </a:r>
          </a:p>
          <a:p>
            <a:pPr lvl="1"/>
            <a:r>
              <a:rPr lang="en-GB" dirty="0"/>
              <a:t>User input can automatically update the bound property of the </a:t>
            </a:r>
            <a:r>
              <a:rPr lang="en-GB" dirty="0" err="1" smtClean="0"/>
              <a:t>DataContext</a:t>
            </a:r>
            <a:r>
              <a:rPr lang="en-GB" dirty="0" smtClean="0"/>
              <a:t> </a:t>
            </a:r>
            <a:r>
              <a:rPr lang="en-GB" dirty="0"/>
              <a:t>class</a:t>
            </a:r>
          </a:p>
          <a:p>
            <a:endParaRPr lang="en-GB" dirty="0"/>
          </a:p>
        </p:txBody>
      </p:sp>
    </p:spTree>
    <p:extLst>
      <p:ext uri="{BB962C8B-B14F-4D97-AF65-F5344CB8AC3E}">
        <p14:creationId xmlns:p14="http://schemas.microsoft.com/office/powerpoint/2010/main" val="187366278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noChangeAspect="1"/>
          </p:cNvSpPr>
          <p:nvPr>
            <p:ph type="title"/>
          </p:nvPr>
        </p:nvSpPr>
        <p:spPr/>
        <p:txBody>
          <a:bodyPr/>
          <a:lstStyle/>
          <a:p>
            <a:r>
              <a:rPr lang="en-GB" dirty="0" smtClean="0"/>
              <a:t>Data binding in XAML</a:t>
            </a:r>
            <a:endParaRPr lang="en-GB" dirty="0"/>
          </a:p>
        </p:txBody>
      </p:sp>
      <p:sp>
        <p:nvSpPr>
          <p:cNvPr id="8" name="Text Placeholder 8"/>
          <p:cNvSpPr>
            <a:spLocks noGrp="1" noChangeAspect="1"/>
          </p:cNvSpPr>
          <p:nvPr>
            <p:ph type="body" sz="quarter" idx="10"/>
          </p:nvPr>
        </p:nvSpPr>
        <p:spPr>
          <a:xfrm>
            <a:off x="274638" y="2602778"/>
            <a:ext cx="11887200" cy="3699474"/>
          </a:xfrm>
          <a:prstGeom prst="rect">
            <a:avLst/>
          </a:prstGeom>
        </p:spPr>
        <p:txBody>
          <a:bodyPr/>
          <a:lstStyle/>
          <a:p>
            <a:pPr marL="0" indent="0">
              <a:buNone/>
            </a:pPr>
            <a:r>
              <a:rPr lang="en-GB" dirty="0" smtClean="0"/>
              <a:t>Properties of controls can be bound to a public property of a data object</a:t>
            </a:r>
          </a:p>
          <a:p>
            <a:pPr lvl="1"/>
            <a:r>
              <a:rPr lang="en-GB" dirty="0" smtClean="0"/>
              <a:t>In the example above, the Text property of the </a:t>
            </a:r>
            <a:r>
              <a:rPr lang="en-GB" dirty="0" err="1" smtClean="0"/>
              <a:t>TextBlock</a:t>
            </a:r>
            <a:r>
              <a:rPr lang="en-GB" dirty="0" smtClean="0"/>
              <a:t> is bound to the </a:t>
            </a:r>
            <a:r>
              <a:rPr lang="en-GB" b="1" dirty="0" smtClean="0"/>
              <a:t>Directions</a:t>
            </a:r>
            <a:r>
              <a:rPr lang="en-GB" dirty="0" smtClean="0"/>
              <a:t> property of some data source</a:t>
            </a:r>
          </a:p>
          <a:p>
            <a:pPr marL="0" indent="0">
              <a:buNone/>
            </a:pPr>
            <a:r>
              <a:rPr lang="en-GB" dirty="0" smtClean="0"/>
              <a:t>Define the data source by setting</a:t>
            </a:r>
          </a:p>
          <a:p>
            <a:pPr lvl="1"/>
            <a:r>
              <a:rPr lang="en-GB" dirty="0" smtClean="0"/>
              <a:t>The </a:t>
            </a:r>
            <a:r>
              <a:rPr lang="en-GB" b="1" dirty="0" err="1" smtClean="0"/>
              <a:t>DataContext</a:t>
            </a:r>
            <a:r>
              <a:rPr lang="en-GB" dirty="0" smtClean="0"/>
              <a:t> property of any </a:t>
            </a:r>
            <a:r>
              <a:rPr lang="en-GB" dirty="0" err="1" smtClean="0"/>
              <a:t>FrameworkElement</a:t>
            </a:r>
            <a:r>
              <a:rPr lang="en-GB" dirty="0" smtClean="0"/>
              <a:t>-derived class (can be set directly on the control, but often set on a containing control, such as a Grid, or on the page), </a:t>
            </a:r>
          </a:p>
          <a:p>
            <a:pPr lvl="1"/>
            <a:r>
              <a:rPr lang="en-GB" dirty="0" smtClean="0">
                <a:solidFill>
                  <a:schemeClr val="accent1"/>
                </a:solidFill>
              </a:rPr>
              <a:t>or</a:t>
            </a:r>
            <a:endParaRPr lang="en-GB" sz="2176" dirty="0">
              <a:solidFill>
                <a:schemeClr val="accent1"/>
              </a:solidFill>
            </a:endParaRPr>
          </a:p>
          <a:p>
            <a:pPr lvl="1"/>
            <a:r>
              <a:rPr lang="en-GB" dirty="0" smtClean="0"/>
              <a:t>The </a:t>
            </a:r>
            <a:r>
              <a:rPr lang="en-GB" b="1" dirty="0" err="1"/>
              <a:t>ItemsSource</a:t>
            </a:r>
            <a:r>
              <a:rPr lang="en-GB" dirty="0"/>
              <a:t> property of a List control</a:t>
            </a:r>
          </a:p>
        </p:txBody>
      </p:sp>
      <p:sp>
        <p:nvSpPr>
          <p:cNvPr id="10" name="Rectangle 9"/>
          <p:cNvSpPr>
            <a:spLocks noChangeAspect="1"/>
          </p:cNvSpPr>
          <p:nvPr/>
        </p:nvSpPr>
        <p:spPr>
          <a:xfrm>
            <a:off x="579437" y="1363662"/>
            <a:ext cx="11191240" cy="1088303"/>
          </a:xfrm>
          <a:prstGeom prst="rect">
            <a:avLst/>
          </a:prstGeom>
          <a:ln w="12700">
            <a:solidFill>
              <a:schemeClr val="accent3"/>
            </a:solidFill>
          </a:ln>
        </p:spPr>
        <p:style>
          <a:lnRef idx="2">
            <a:schemeClr val="accent1"/>
          </a:lnRef>
          <a:fillRef idx="1">
            <a:schemeClr val="lt1"/>
          </a:fillRef>
          <a:effectRef idx="0">
            <a:schemeClr val="accent1"/>
          </a:effectRef>
          <a:fontRef idx="minor">
            <a:schemeClr val="dk1"/>
          </a:fontRef>
        </p:style>
        <p:txBody>
          <a:bodyPr wrap="square" lIns="248694" tIns="248694" rIns="248694" bIns="248694">
            <a:spAutoFit/>
          </a:bodyPr>
          <a:lstStyle/>
          <a:p>
            <a:r>
              <a:rPr lang="en-GB" sz="1904" dirty="0">
                <a:solidFill>
                  <a:srgbClr val="0000FF"/>
                </a:solidFill>
                <a:highlight>
                  <a:srgbClr val="FFFFFF"/>
                </a:highlight>
                <a:latin typeface="Consolas" panose="020B0609020204030204" pitchFamily="49" charset="0"/>
              </a:rPr>
              <a:t>&lt;</a:t>
            </a:r>
            <a:r>
              <a:rPr lang="en-GB" sz="1904" dirty="0" err="1">
                <a:solidFill>
                  <a:srgbClr val="A31515"/>
                </a:solidFill>
                <a:highlight>
                  <a:srgbClr val="FFFFFF"/>
                </a:highlight>
                <a:latin typeface="Consolas" panose="020B0609020204030204" pitchFamily="49" charset="0"/>
              </a:rPr>
              <a:t>TextBlock</a:t>
            </a:r>
            <a:r>
              <a:rPr lang="en-GB" sz="1904" dirty="0">
                <a:solidFill>
                  <a:srgbClr val="FF0000"/>
                </a:solidFill>
                <a:highlight>
                  <a:srgbClr val="FFFFFF"/>
                </a:highlight>
                <a:latin typeface="Consolas" panose="020B0609020204030204" pitchFamily="49" charset="0"/>
              </a:rPr>
              <a:t> x</a:t>
            </a:r>
            <a:r>
              <a:rPr lang="en-GB" sz="1904" dirty="0">
                <a:solidFill>
                  <a:srgbClr val="0000FF"/>
                </a:solidFill>
                <a:highlight>
                  <a:srgbClr val="FFFFFF"/>
                </a:highlight>
                <a:latin typeface="Consolas" panose="020B0609020204030204" pitchFamily="49" charset="0"/>
              </a:rPr>
              <a:t>:</a:t>
            </a:r>
            <a:r>
              <a:rPr lang="en-GB" sz="1904" dirty="0">
                <a:solidFill>
                  <a:srgbClr val="FF0000"/>
                </a:solidFill>
                <a:highlight>
                  <a:srgbClr val="FFFFFF"/>
                </a:highlight>
                <a:latin typeface="Consolas" panose="020B0609020204030204" pitchFamily="49" charset="0"/>
              </a:rPr>
              <a:t>Name</a:t>
            </a:r>
            <a:r>
              <a:rPr lang="en-GB" sz="1904" dirty="0">
                <a:solidFill>
                  <a:srgbClr val="0000FF"/>
                </a:solidFill>
                <a:highlight>
                  <a:srgbClr val="FFFFFF"/>
                </a:highlight>
                <a:latin typeface="Consolas" panose="020B0609020204030204" pitchFamily="49" charset="0"/>
              </a:rPr>
              <a:t>="DirectionsTextBlock"</a:t>
            </a:r>
            <a:r>
              <a:rPr lang="en-GB" sz="1904" dirty="0">
                <a:solidFill>
                  <a:srgbClr val="FF0000"/>
                </a:solidFill>
                <a:highlight>
                  <a:srgbClr val="FFFFFF"/>
                </a:highlight>
                <a:latin typeface="Consolas" panose="020B0609020204030204" pitchFamily="49" charset="0"/>
              </a:rPr>
              <a:t> </a:t>
            </a:r>
            <a:r>
              <a:rPr lang="en-GB" sz="1904" dirty="0" err="1">
                <a:solidFill>
                  <a:srgbClr val="FF0000"/>
                </a:solidFill>
                <a:highlight>
                  <a:srgbClr val="FFFFFF"/>
                </a:highlight>
                <a:latin typeface="Consolas" panose="020B0609020204030204" pitchFamily="49" charset="0"/>
              </a:rPr>
              <a:t>TextWrapping</a:t>
            </a:r>
            <a:r>
              <a:rPr lang="en-GB" sz="1904" dirty="0">
                <a:solidFill>
                  <a:srgbClr val="0000FF"/>
                </a:solidFill>
                <a:highlight>
                  <a:srgbClr val="FFFFFF"/>
                </a:highlight>
                <a:latin typeface="Consolas" panose="020B0609020204030204" pitchFamily="49" charset="0"/>
              </a:rPr>
              <a:t>="Wrap"</a:t>
            </a:r>
            <a:r>
              <a:rPr lang="en-GB" sz="1904" dirty="0">
                <a:solidFill>
                  <a:srgbClr val="000000"/>
                </a:solidFill>
                <a:highlight>
                  <a:srgbClr val="FFFFFF"/>
                </a:highlight>
                <a:latin typeface="Consolas" panose="020B0609020204030204" pitchFamily="49" charset="0"/>
              </a:rPr>
              <a:t> </a:t>
            </a:r>
          </a:p>
          <a:p>
            <a:r>
              <a:rPr lang="en-GB" sz="1904" dirty="0">
                <a:solidFill>
                  <a:srgbClr val="FF0000"/>
                </a:solidFill>
                <a:highlight>
                  <a:srgbClr val="FFFFFF"/>
                </a:highlight>
                <a:latin typeface="Consolas" panose="020B0609020204030204" pitchFamily="49" charset="0"/>
              </a:rPr>
              <a:t>           Margin</a:t>
            </a:r>
            <a:r>
              <a:rPr lang="en-GB" sz="1904" dirty="0">
                <a:solidFill>
                  <a:srgbClr val="0000FF"/>
                </a:solidFill>
                <a:highlight>
                  <a:srgbClr val="FFFFFF"/>
                </a:highlight>
                <a:latin typeface="Consolas" panose="020B0609020204030204" pitchFamily="49" charset="0"/>
              </a:rPr>
              <a:t>="12,0,0,0"</a:t>
            </a:r>
            <a:r>
              <a:rPr lang="en-GB" sz="1904" dirty="0">
                <a:solidFill>
                  <a:srgbClr val="FF0000"/>
                </a:solidFill>
                <a:highlight>
                  <a:srgbClr val="FFFFFF"/>
                </a:highlight>
                <a:latin typeface="Consolas" panose="020B0609020204030204" pitchFamily="49" charset="0"/>
              </a:rPr>
              <a:t> Text</a:t>
            </a:r>
            <a:r>
              <a:rPr lang="en-GB" sz="1904" dirty="0">
                <a:solidFill>
                  <a:srgbClr val="0000FF"/>
                </a:solidFill>
                <a:highlight>
                  <a:srgbClr val="FFFFFF"/>
                </a:highlight>
                <a:latin typeface="Consolas" panose="020B0609020204030204" pitchFamily="49" charset="0"/>
              </a:rPr>
              <a:t>="{</a:t>
            </a:r>
            <a:r>
              <a:rPr lang="en-GB" sz="1904" dirty="0">
                <a:solidFill>
                  <a:srgbClr val="A31515"/>
                </a:solidFill>
                <a:highlight>
                  <a:srgbClr val="FFFFFF"/>
                </a:highlight>
                <a:latin typeface="Consolas" panose="020B0609020204030204" pitchFamily="49" charset="0"/>
              </a:rPr>
              <a:t>Binding</a:t>
            </a:r>
            <a:r>
              <a:rPr lang="en-GB" sz="1904" dirty="0">
                <a:solidFill>
                  <a:srgbClr val="FF0000"/>
                </a:solidFill>
                <a:highlight>
                  <a:srgbClr val="FFFFFF"/>
                </a:highlight>
                <a:latin typeface="Consolas" panose="020B0609020204030204" pitchFamily="49" charset="0"/>
              </a:rPr>
              <a:t> Directions</a:t>
            </a:r>
            <a:r>
              <a:rPr lang="en-GB" sz="1904" dirty="0">
                <a:solidFill>
                  <a:srgbClr val="0000FF"/>
                </a:solidFill>
                <a:highlight>
                  <a:srgbClr val="FFFFFF"/>
                </a:highlight>
                <a:latin typeface="Consolas" panose="020B0609020204030204" pitchFamily="49" charset="0"/>
              </a:rPr>
              <a:t>}" /&gt;</a:t>
            </a:r>
            <a:endParaRPr lang="en-GB" sz="1836" spc="-154" dirty="0">
              <a:gradFill>
                <a:gsLst>
                  <a:gs pos="0">
                    <a:srgbClr val="737373"/>
                  </a:gs>
                  <a:gs pos="86000">
                    <a:srgbClr val="737373"/>
                  </a:gs>
                </a:gsLst>
                <a:lin ang="5400000" scaled="0"/>
              </a:gradFill>
              <a:latin typeface="Consolas" pitchFamily="49" charset="0"/>
            </a:endParaRPr>
          </a:p>
        </p:txBody>
      </p:sp>
    </p:spTree>
    <p:extLst>
      <p:ext uri="{BB962C8B-B14F-4D97-AF65-F5344CB8AC3E}">
        <p14:creationId xmlns:p14="http://schemas.microsoft.com/office/powerpoint/2010/main" val="277273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p:txBody>
          <a:bodyPr/>
          <a:lstStyle/>
          <a:p>
            <a:r>
              <a:rPr lang="en-GB" dirty="0" smtClean="0"/>
              <a:t>Data binding </a:t>
            </a:r>
            <a:r>
              <a:rPr lang="en-GB" dirty="0"/>
              <a:t>m</a:t>
            </a:r>
            <a:r>
              <a:rPr lang="en-GB" dirty="0" smtClean="0"/>
              <a:t>odes</a:t>
            </a:r>
            <a:endParaRPr lang="en-GB" dirty="0"/>
          </a:p>
        </p:txBody>
      </p:sp>
      <p:sp>
        <p:nvSpPr>
          <p:cNvPr id="9" name="Text Placeholder 5"/>
          <p:cNvSpPr>
            <a:spLocks noGrp="1" noChangeAspect="1"/>
          </p:cNvSpPr>
          <p:nvPr>
            <p:ph type="body" sz="quarter" idx="10"/>
          </p:nvPr>
        </p:nvSpPr>
        <p:spPr>
          <a:xfrm>
            <a:off x="277003" y="2921198"/>
            <a:ext cx="11887200" cy="2025170"/>
          </a:xfrm>
          <a:prstGeom prst="rect">
            <a:avLst/>
          </a:prstGeom>
        </p:spPr>
        <p:txBody>
          <a:bodyPr>
            <a:noAutofit/>
          </a:bodyPr>
          <a:lstStyle/>
          <a:p>
            <a:pPr marL="0" indent="0">
              <a:buNone/>
            </a:pPr>
            <a:r>
              <a:rPr lang="en-GB" dirty="0"/>
              <a:t>The Mode property determines how changes are synchronized between the target </a:t>
            </a:r>
            <a:r>
              <a:rPr lang="en-GB" dirty="0" smtClean="0"/>
              <a:t>control </a:t>
            </a:r>
            <a:r>
              <a:rPr lang="en-GB" dirty="0"/>
              <a:t>and data source</a:t>
            </a:r>
          </a:p>
          <a:p>
            <a:pPr marL="342900" lvl="1" indent="0">
              <a:buNone/>
            </a:pPr>
            <a:r>
              <a:rPr lang="en-GB" b="1" dirty="0" err="1"/>
              <a:t>OneTime</a:t>
            </a:r>
            <a:r>
              <a:rPr lang="en-GB" dirty="0"/>
              <a:t> – Control property is set once to the data value and any subsequent </a:t>
            </a:r>
            <a:r>
              <a:rPr lang="en-GB" dirty="0" smtClean="0"/>
              <a:t/>
            </a:r>
            <a:br>
              <a:rPr lang="en-GB" dirty="0" smtClean="0"/>
            </a:br>
            <a:r>
              <a:rPr lang="en-GB" dirty="0" smtClean="0"/>
              <a:t>changes </a:t>
            </a:r>
            <a:r>
              <a:rPr lang="en-GB" dirty="0"/>
              <a:t>are ignored</a:t>
            </a:r>
          </a:p>
          <a:p>
            <a:pPr marL="342900" lvl="1" indent="0">
              <a:buNone/>
            </a:pPr>
            <a:r>
              <a:rPr lang="en-GB" b="1" dirty="0" err="1"/>
              <a:t>OneWay</a:t>
            </a:r>
            <a:r>
              <a:rPr lang="en-GB" dirty="0"/>
              <a:t> – Changes in the data object are synchronized to the control property, </a:t>
            </a:r>
            <a:r>
              <a:rPr lang="en-GB" dirty="0" smtClean="0"/>
              <a:t/>
            </a:r>
            <a:br>
              <a:rPr lang="en-GB" dirty="0" smtClean="0"/>
            </a:br>
            <a:r>
              <a:rPr lang="en-GB" dirty="0" smtClean="0"/>
              <a:t>but </a:t>
            </a:r>
            <a:r>
              <a:rPr lang="en-GB" dirty="0"/>
              <a:t>changes in the control are not synchronized back to the data object</a:t>
            </a:r>
          </a:p>
          <a:p>
            <a:pPr marL="342900" lvl="1" indent="0">
              <a:buNone/>
            </a:pPr>
            <a:r>
              <a:rPr lang="en-GB" b="1" dirty="0" err="1"/>
              <a:t>TwoWay</a:t>
            </a:r>
            <a:r>
              <a:rPr lang="en-GB" dirty="0"/>
              <a:t> – Changes in the data object are synchronized to the control property </a:t>
            </a:r>
            <a:r>
              <a:rPr lang="en-GB" dirty="0" smtClean="0"/>
              <a:t>and vice-versa</a:t>
            </a:r>
            <a:endParaRPr lang="en-GB" dirty="0"/>
          </a:p>
        </p:txBody>
      </p:sp>
      <p:sp>
        <p:nvSpPr>
          <p:cNvPr id="10" name="Rectangle 9"/>
          <p:cNvSpPr>
            <a:spLocks noChangeAspect="1"/>
          </p:cNvSpPr>
          <p:nvPr/>
        </p:nvSpPr>
        <p:spPr>
          <a:xfrm>
            <a:off x="385589" y="1558206"/>
            <a:ext cx="11191240" cy="1072526"/>
          </a:xfrm>
          <a:prstGeom prst="rect">
            <a:avLst/>
          </a:prstGeom>
          <a:ln w="12700">
            <a:solidFill>
              <a:schemeClr val="accent3"/>
            </a:solidFill>
          </a:ln>
        </p:spPr>
        <p:style>
          <a:lnRef idx="2">
            <a:schemeClr val="accent1"/>
          </a:lnRef>
          <a:fillRef idx="1">
            <a:schemeClr val="lt1"/>
          </a:fillRef>
          <a:effectRef idx="0">
            <a:schemeClr val="accent1"/>
          </a:effectRef>
          <a:fontRef idx="minor">
            <a:schemeClr val="dk1"/>
          </a:fontRef>
        </p:style>
        <p:txBody>
          <a:bodyPr wrap="square" lIns="248694" tIns="248694" rIns="248694" bIns="248694">
            <a:noAutofit/>
          </a:bodyPr>
          <a:lstStyle/>
          <a:p>
            <a:r>
              <a:rPr lang="en-GB" sz="1904" dirty="0">
                <a:solidFill>
                  <a:srgbClr val="000000"/>
                </a:solidFill>
                <a:highlight>
                  <a:srgbClr val="FFFFFF"/>
                </a:highlight>
                <a:latin typeface="Consolas" panose="020B0609020204030204" pitchFamily="49" charset="0"/>
              </a:rPr>
              <a:t> </a:t>
            </a:r>
            <a:r>
              <a:rPr lang="en-GB" sz="1904" dirty="0">
                <a:solidFill>
                  <a:srgbClr val="0000FF"/>
                </a:solidFill>
                <a:highlight>
                  <a:srgbClr val="FFFFFF"/>
                </a:highlight>
                <a:latin typeface="Consolas" panose="020B0609020204030204" pitchFamily="49" charset="0"/>
              </a:rPr>
              <a:t>&lt;</a:t>
            </a:r>
            <a:r>
              <a:rPr lang="en-GB" sz="1904" dirty="0" err="1">
                <a:solidFill>
                  <a:srgbClr val="A31515"/>
                </a:solidFill>
                <a:highlight>
                  <a:srgbClr val="FFFFFF"/>
                </a:highlight>
                <a:latin typeface="Consolas" panose="020B0609020204030204" pitchFamily="49" charset="0"/>
              </a:rPr>
              <a:t>TextBlock</a:t>
            </a:r>
            <a:r>
              <a:rPr lang="en-GB" sz="1904" dirty="0">
                <a:solidFill>
                  <a:srgbClr val="FF0000"/>
                </a:solidFill>
                <a:highlight>
                  <a:srgbClr val="FFFFFF"/>
                </a:highlight>
                <a:latin typeface="Consolas" panose="020B0609020204030204" pitchFamily="49" charset="0"/>
              </a:rPr>
              <a:t> x</a:t>
            </a:r>
            <a:r>
              <a:rPr lang="en-GB" sz="1904" dirty="0">
                <a:solidFill>
                  <a:srgbClr val="0000FF"/>
                </a:solidFill>
                <a:highlight>
                  <a:srgbClr val="FFFFFF"/>
                </a:highlight>
                <a:latin typeface="Consolas" panose="020B0609020204030204" pitchFamily="49" charset="0"/>
              </a:rPr>
              <a:t>:</a:t>
            </a:r>
            <a:r>
              <a:rPr lang="en-GB" sz="1904" dirty="0">
                <a:solidFill>
                  <a:srgbClr val="FF0000"/>
                </a:solidFill>
                <a:highlight>
                  <a:srgbClr val="FFFFFF"/>
                </a:highlight>
                <a:latin typeface="Consolas" panose="020B0609020204030204" pitchFamily="49" charset="0"/>
              </a:rPr>
              <a:t>Name</a:t>
            </a:r>
            <a:r>
              <a:rPr lang="en-GB" sz="1904" dirty="0">
                <a:solidFill>
                  <a:srgbClr val="0000FF"/>
                </a:solidFill>
                <a:highlight>
                  <a:srgbClr val="FFFFFF"/>
                </a:highlight>
                <a:latin typeface="Consolas" panose="020B0609020204030204" pitchFamily="49" charset="0"/>
              </a:rPr>
              <a:t>="DirectionsTextBlock"</a:t>
            </a:r>
            <a:r>
              <a:rPr lang="en-GB" sz="1904" dirty="0">
                <a:solidFill>
                  <a:srgbClr val="FF0000"/>
                </a:solidFill>
                <a:highlight>
                  <a:srgbClr val="FFFFFF"/>
                </a:highlight>
                <a:latin typeface="Consolas" panose="020B0609020204030204" pitchFamily="49" charset="0"/>
              </a:rPr>
              <a:t> </a:t>
            </a:r>
            <a:r>
              <a:rPr lang="en-GB" sz="1904" dirty="0" err="1">
                <a:solidFill>
                  <a:srgbClr val="FF0000"/>
                </a:solidFill>
                <a:highlight>
                  <a:srgbClr val="FFFFFF"/>
                </a:highlight>
                <a:latin typeface="Consolas" panose="020B0609020204030204" pitchFamily="49" charset="0"/>
              </a:rPr>
              <a:t>TextWrapping</a:t>
            </a:r>
            <a:r>
              <a:rPr lang="en-GB" sz="1904" dirty="0">
                <a:solidFill>
                  <a:srgbClr val="0000FF"/>
                </a:solidFill>
                <a:highlight>
                  <a:srgbClr val="FFFFFF"/>
                </a:highlight>
                <a:latin typeface="Consolas" panose="020B0609020204030204" pitchFamily="49" charset="0"/>
              </a:rPr>
              <a:t>="Wrap"</a:t>
            </a:r>
            <a:r>
              <a:rPr lang="en-GB" sz="1904" dirty="0">
                <a:solidFill>
                  <a:srgbClr val="000000"/>
                </a:solidFill>
                <a:highlight>
                  <a:srgbClr val="FFFFFF"/>
                </a:highlight>
                <a:latin typeface="Consolas" panose="020B0609020204030204" pitchFamily="49" charset="0"/>
              </a:rPr>
              <a:t> </a:t>
            </a:r>
          </a:p>
          <a:p>
            <a:r>
              <a:rPr lang="en-GB" sz="1904" dirty="0">
                <a:solidFill>
                  <a:srgbClr val="000000"/>
                </a:solidFill>
                <a:highlight>
                  <a:srgbClr val="FFFFFF"/>
                </a:highlight>
                <a:latin typeface="Consolas" panose="020B0609020204030204" pitchFamily="49" charset="0"/>
              </a:rPr>
              <a:t>            </a:t>
            </a:r>
            <a:r>
              <a:rPr lang="en-GB" sz="1904" dirty="0">
                <a:solidFill>
                  <a:srgbClr val="FF0000"/>
                </a:solidFill>
                <a:highlight>
                  <a:srgbClr val="FFFFFF"/>
                </a:highlight>
                <a:latin typeface="Consolas" panose="020B0609020204030204" pitchFamily="49" charset="0"/>
              </a:rPr>
              <a:t>Margin</a:t>
            </a:r>
            <a:r>
              <a:rPr lang="en-GB" sz="1904" dirty="0">
                <a:solidFill>
                  <a:srgbClr val="0000FF"/>
                </a:solidFill>
                <a:highlight>
                  <a:srgbClr val="FFFFFF"/>
                </a:highlight>
                <a:latin typeface="Consolas" panose="020B0609020204030204" pitchFamily="49" charset="0"/>
              </a:rPr>
              <a:t>="12,0,0,0"</a:t>
            </a:r>
            <a:r>
              <a:rPr lang="en-GB" sz="1904" dirty="0">
                <a:solidFill>
                  <a:srgbClr val="FF0000"/>
                </a:solidFill>
                <a:highlight>
                  <a:srgbClr val="FFFFFF"/>
                </a:highlight>
                <a:latin typeface="Consolas" panose="020B0609020204030204" pitchFamily="49" charset="0"/>
              </a:rPr>
              <a:t> Text</a:t>
            </a:r>
            <a:r>
              <a:rPr lang="en-GB" sz="1904" dirty="0">
                <a:solidFill>
                  <a:srgbClr val="0000FF"/>
                </a:solidFill>
                <a:highlight>
                  <a:srgbClr val="FFFFFF"/>
                </a:highlight>
                <a:latin typeface="Consolas" panose="020B0609020204030204" pitchFamily="49" charset="0"/>
              </a:rPr>
              <a:t>="{</a:t>
            </a:r>
            <a:r>
              <a:rPr lang="en-GB" sz="1904" dirty="0">
                <a:solidFill>
                  <a:srgbClr val="A31515"/>
                </a:solidFill>
                <a:highlight>
                  <a:srgbClr val="FFFFFF"/>
                </a:highlight>
                <a:latin typeface="Consolas" panose="020B0609020204030204" pitchFamily="49" charset="0"/>
              </a:rPr>
              <a:t>Binding</a:t>
            </a:r>
            <a:r>
              <a:rPr lang="en-GB" sz="1904" dirty="0">
                <a:solidFill>
                  <a:srgbClr val="FF0000"/>
                </a:solidFill>
                <a:highlight>
                  <a:srgbClr val="FFFFFF"/>
                </a:highlight>
                <a:latin typeface="Consolas" panose="020B0609020204030204" pitchFamily="49" charset="0"/>
              </a:rPr>
              <a:t> Directions</a:t>
            </a:r>
            <a:r>
              <a:rPr lang="en-GB" sz="1904" dirty="0">
                <a:solidFill>
                  <a:srgbClr val="0000FF"/>
                </a:solidFill>
                <a:highlight>
                  <a:srgbClr val="FFFFFF"/>
                </a:highlight>
                <a:latin typeface="Consolas" panose="020B0609020204030204" pitchFamily="49" charset="0"/>
              </a:rPr>
              <a:t>,</a:t>
            </a:r>
            <a:r>
              <a:rPr lang="en-GB" sz="1904" dirty="0">
                <a:solidFill>
                  <a:srgbClr val="FF0000"/>
                </a:solidFill>
                <a:highlight>
                  <a:srgbClr val="FFFFFF"/>
                </a:highlight>
                <a:latin typeface="Consolas" panose="020B0609020204030204" pitchFamily="49" charset="0"/>
              </a:rPr>
              <a:t> Mode</a:t>
            </a:r>
            <a:r>
              <a:rPr lang="en-GB" sz="1904" dirty="0">
                <a:solidFill>
                  <a:srgbClr val="0000FF"/>
                </a:solidFill>
                <a:highlight>
                  <a:srgbClr val="FFFFFF"/>
                </a:highlight>
                <a:latin typeface="Consolas" panose="020B0609020204030204" pitchFamily="49" charset="0"/>
              </a:rPr>
              <a:t>=</a:t>
            </a:r>
            <a:r>
              <a:rPr lang="en-GB" sz="1904" dirty="0" err="1">
                <a:solidFill>
                  <a:srgbClr val="0000FF"/>
                </a:solidFill>
                <a:highlight>
                  <a:srgbClr val="FFFFFF"/>
                </a:highlight>
                <a:latin typeface="Consolas" panose="020B0609020204030204" pitchFamily="49" charset="0"/>
              </a:rPr>
              <a:t>OneWay</a:t>
            </a:r>
            <a:r>
              <a:rPr lang="en-GB" sz="1904" dirty="0">
                <a:solidFill>
                  <a:srgbClr val="0000FF"/>
                </a:solidFill>
                <a:highlight>
                  <a:srgbClr val="FFFFFF"/>
                </a:highlight>
                <a:latin typeface="Consolas" panose="020B0609020204030204" pitchFamily="49" charset="0"/>
              </a:rPr>
              <a:t>}" /&gt;</a:t>
            </a:r>
            <a:endParaRPr lang="en-GB" sz="1836" dirty="0"/>
          </a:p>
        </p:txBody>
      </p:sp>
    </p:spTree>
    <p:extLst>
      <p:ext uri="{BB962C8B-B14F-4D97-AF65-F5344CB8AC3E}">
        <p14:creationId xmlns:p14="http://schemas.microsoft.com/office/powerpoint/2010/main" val="423386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p:txBody>
          <a:bodyPr/>
          <a:lstStyle/>
          <a:p>
            <a:r>
              <a:rPr lang="en-GB" dirty="0" err="1" smtClean="0"/>
              <a:t>INotifyPropertyChanged</a:t>
            </a:r>
            <a:endParaRPr lang="en-GB" dirty="0"/>
          </a:p>
        </p:txBody>
      </p:sp>
      <p:sp>
        <p:nvSpPr>
          <p:cNvPr id="9" name="Text Placeholder 5"/>
          <p:cNvSpPr>
            <a:spLocks noGrp="1" noChangeAspect="1"/>
          </p:cNvSpPr>
          <p:nvPr>
            <p:ph type="body" sz="quarter" idx="10"/>
          </p:nvPr>
        </p:nvSpPr>
        <p:spPr>
          <a:xfrm>
            <a:off x="274638" y="1212850"/>
            <a:ext cx="11887200" cy="5115246"/>
          </a:xfrm>
          <a:prstGeom prst="rect">
            <a:avLst/>
          </a:prstGeom>
        </p:spPr>
        <p:txBody>
          <a:bodyPr/>
          <a:lstStyle/>
          <a:p>
            <a:pPr marL="0" indent="0">
              <a:buNone/>
            </a:pPr>
            <a:r>
              <a:rPr lang="en-GB" dirty="0" smtClean="0"/>
              <a:t>Objects that take part in </a:t>
            </a:r>
            <a:r>
              <a:rPr lang="en-GB" dirty="0" err="1" smtClean="0"/>
              <a:t>OneWay</a:t>
            </a:r>
            <a:r>
              <a:rPr lang="en-GB" dirty="0" smtClean="0"/>
              <a:t> or </a:t>
            </a:r>
            <a:r>
              <a:rPr lang="en-GB" dirty="0" err="1" smtClean="0"/>
              <a:t>TwoWay</a:t>
            </a:r>
            <a:r>
              <a:rPr lang="en-GB" dirty="0" smtClean="0"/>
              <a:t> binding must implement the </a:t>
            </a:r>
            <a:r>
              <a:rPr lang="en-GB" dirty="0" err="1" smtClean="0"/>
              <a:t>INotifyPropertyChanged</a:t>
            </a:r>
            <a:r>
              <a:rPr lang="en-GB" dirty="0" smtClean="0"/>
              <a:t> interface</a:t>
            </a:r>
          </a:p>
          <a:p>
            <a:pPr lvl="1"/>
            <a:r>
              <a:rPr lang="en-GB" dirty="0"/>
              <a:t>This interface requires only that the object publishes the </a:t>
            </a:r>
            <a:r>
              <a:rPr lang="en-GB" dirty="0" err="1"/>
              <a:t>PropertyChanged</a:t>
            </a:r>
            <a:r>
              <a:rPr lang="en-GB" dirty="0"/>
              <a:t> event</a:t>
            </a:r>
          </a:p>
          <a:p>
            <a:pPr marL="0" indent="0">
              <a:buNone/>
            </a:pPr>
            <a:endParaRPr lang="en-GB" dirty="0" smtClean="0"/>
          </a:p>
          <a:p>
            <a:pPr marL="342900" lvl="1" indent="0">
              <a:buNone/>
            </a:pPr>
            <a:endParaRPr lang="en-GB" dirty="0" smtClean="0"/>
          </a:p>
          <a:p>
            <a:pPr marL="342900" lvl="1" indent="0">
              <a:buNone/>
            </a:pPr>
            <a:endParaRPr lang="en-GB" dirty="0" smtClean="0"/>
          </a:p>
          <a:p>
            <a:pPr marL="342900" lvl="1" indent="0">
              <a:buNone/>
            </a:pPr>
            <a:endParaRPr lang="en-GB" dirty="0" smtClean="0"/>
          </a:p>
          <a:p>
            <a:pPr marL="0" indent="0">
              <a:buNone/>
            </a:pPr>
            <a:r>
              <a:rPr lang="en-GB" sz="3200" dirty="0" smtClean="0"/>
              <a:t>Object must fire the </a:t>
            </a:r>
            <a:r>
              <a:rPr lang="en-GB" sz="3200" dirty="0" err="1" smtClean="0"/>
              <a:t>PropertyChanged</a:t>
            </a:r>
            <a:r>
              <a:rPr lang="en-GB" sz="3200" dirty="0" smtClean="0"/>
              <a:t> event whenever the value of one of its public properties changes</a:t>
            </a:r>
          </a:p>
          <a:p>
            <a:pPr marL="0" indent="0">
              <a:buNone/>
            </a:pPr>
            <a:r>
              <a:rPr lang="en-GB" sz="3200" dirty="0" smtClean="0"/>
              <a:t>The XAML runtime subscribes to this event and uses it to update </a:t>
            </a:r>
            <a:r>
              <a:rPr lang="en-GB" sz="3200" dirty="0" err="1" smtClean="0"/>
              <a:t>databound</a:t>
            </a:r>
            <a:r>
              <a:rPr lang="en-GB" sz="3200" dirty="0" smtClean="0"/>
              <a:t> UI elements</a:t>
            </a:r>
            <a:endParaRPr lang="en-GB" sz="3200" dirty="0"/>
          </a:p>
        </p:txBody>
      </p:sp>
      <p:sp>
        <p:nvSpPr>
          <p:cNvPr id="10" name="Rectangle 9"/>
          <p:cNvSpPr>
            <a:spLocks noChangeAspect="1"/>
          </p:cNvSpPr>
          <p:nvPr/>
        </p:nvSpPr>
        <p:spPr>
          <a:xfrm>
            <a:off x="457597" y="2849190"/>
            <a:ext cx="11191239" cy="1349962"/>
          </a:xfrm>
          <a:prstGeom prst="rect">
            <a:avLst/>
          </a:prstGeom>
          <a:ln w="12700">
            <a:solidFill>
              <a:schemeClr val="accent3"/>
            </a:solidFill>
          </a:ln>
        </p:spPr>
        <p:style>
          <a:lnRef idx="2">
            <a:schemeClr val="accent1"/>
          </a:lnRef>
          <a:fillRef idx="1">
            <a:schemeClr val="lt1"/>
          </a:fillRef>
          <a:effectRef idx="0">
            <a:schemeClr val="accent1"/>
          </a:effectRef>
          <a:fontRef idx="minor">
            <a:schemeClr val="dk1"/>
          </a:fontRef>
        </p:style>
        <p:txBody>
          <a:bodyPr wrap="square" lIns="93255" tIns="46629" rIns="93255" bIns="46629">
            <a:spAutoFit/>
          </a:bodyPr>
          <a:lstStyle/>
          <a:p>
            <a:r>
              <a:rPr lang="en-GB" sz="1632" dirty="0">
                <a:solidFill>
                  <a:srgbClr val="0000FF"/>
                </a:solidFill>
                <a:highlight>
                  <a:srgbClr val="FFFFFF"/>
                </a:highlight>
                <a:latin typeface="Consolas" panose="020B0609020204030204" pitchFamily="49" charset="0"/>
              </a:rPr>
              <a:t>public</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class</a:t>
            </a:r>
            <a:r>
              <a:rPr lang="en-GB" sz="1632" dirty="0">
                <a:solidFill>
                  <a:srgbClr val="000000"/>
                </a:solidFill>
                <a:highlight>
                  <a:srgbClr val="FFFFFF"/>
                </a:highlight>
                <a:latin typeface="Consolas" panose="020B0609020204030204" pitchFamily="49" charset="0"/>
              </a:rPr>
              <a:t> </a:t>
            </a:r>
            <a:r>
              <a:rPr lang="en-GB" sz="1632" dirty="0" err="1">
                <a:solidFill>
                  <a:srgbClr val="2B91AF"/>
                </a:solidFill>
                <a:highlight>
                  <a:srgbClr val="FFFFFF"/>
                </a:highlight>
                <a:latin typeface="Consolas" panose="020B0609020204030204" pitchFamily="49" charset="0"/>
              </a:rPr>
              <a:t>ItemViewModel</a:t>
            </a:r>
            <a:r>
              <a:rPr lang="en-GB" sz="1632" dirty="0">
                <a:solidFill>
                  <a:srgbClr val="000000"/>
                </a:solidFill>
                <a:highlight>
                  <a:srgbClr val="FFFFFF"/>
                </a:highlight>
                <a:latin typeface="Consolas" panose="020B0609020204030204" pitchFamily="49" charset="0"/>
              </a:rPr>
              <a:t> : </a:t>
            </a:r>
            <a:r>
              <a:rPr lang="en-GB" sz="1632" dirty="0" err="1">
                <a:solidFill>
                  <a:srgbClr val="2B91AF"/>
                </a:solidFill>
                <a:highlight>
                  <a:srgbClr val="FFFFFF"/>
                </a:highlight>
                <a:latin typeface="Consolas" panose="020B0609020204030204" pitchFamily="49" charset="0"/>
              </a:rPr>
              <a:t>INotifyPropertyChanged</a:t>
            </a:r>
            <a:endParaRPr lang="en-GB" sz="1632" dirty="0">
              <a:solidFill>
                <a:srgbClr val="000000"/>
              </a:solidFill>
              <a:highlight>
                <a:srgbClr val="FFFFFF"/>
              </a:highlight>
              <a:latin typeface="Consolas" panose="020B0609020204030204" pitchFamily="49" charset="0"/>
            </a:endParaRPr>
          </a:p>
          <a:p>
            <a:r>
              <a:rPr lang="en-GB" sz="1632" dirty="0">
                <a:solidFill>
                  <a:srgbClr val="000000"/>
                </a:solidFill>
                <a:highlight>
                  <a:srgbClr val="FFFFFF"/>
                </a:highlight>
                <a:latin typeface="Consolas" panose="020B0609020204030204" pitchFamily="49" charset="0"/>
              </a:rPr>
              <a:t>{</a:t>
            </a:r>
          </a:p>
          <a:p>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public</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event</a:t>
            </a:r>
            <a:r>
              <a:rPr lang="en-GB" sz="1632" dirty="0">
                <a:solidFill>
                  <a:srgbClr val="000000"/>
                </a:solidFill>
                <a:highlight>
                  <a:srgbClr val="FFFFFF"/>
                </a:highlight>
                <a:latin typeface="Consolas" panose="020B0609020204030204" pitchFamily="49" charset="0"/>
              </a:rPr>
              <a:t> </a:t>
            </a:r>
            <a:r>
              <a:rPr lang="en-GB" sz="1632" dirty="0" err="1">
                <a:solidFill>
                  <a:srgbClr val="2B91AF"/>
                </a:solidFill>
                <a:highlight>
                  <a:srgbClr val="FFFFFF"/>
                </a:highlight>
                <a:latin typeface="Consolas" panose="020B0609020204030204" pitchFamily="49" charset="0"/>
              </a:rPr>
              <a:t>PropertyChangedEventHandler</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PropertyChanged</a:t>
            </a:r>
            <a:r>
              <a:rPr lang="en-GB" sz="1632" dirty="0">
                <a:solidFill>
                  <a:srgbClr val="000000"/>
                </a:solidFill>
                <a:highlight>
                  <a:srgbClr val="FFFFFF"/>
                </a:highlight>
                <a:latin typeface="Consolas" panose="020B0609020204030204" pitchFamily="49" charset="0"/>
              </a:rPr>
              <a:t>;</a:t>
            </a:r>
          </a:p>
          <a:p>
            <a:r>
              <a:rPr lang="en-GB" sz="1632" spc="-154" dirty="0">
                <a:solidFill>
                  <a:srgbClr val="000000"/>
                </a:solidFill>
                <a:highlight>
                  <a:srgbClr val="FFFFFF"/>
                </a:highlight>
                <a:latin typeface="Consolas" panose="020B0609020204030204" pitchFamily="49" charset="0"/>
              </a:rPr>
              <a:t>…</a:t>
            </a:r>
          </a:p>
          <a:p>
            <a:r>
              <a:rPr lang="en-GB" sz="1632" spc="-154" dirty="0">
                <a:solidFill>
                  <a:srgbClr val="000000"/>
                </a:solidFill>
                <a:highlight>
                  <a:srgbClr val="FFFFFF"/>
                </a:highlight>
                <a:latin typeface="Consolas" panose="020B0609020204030204" pitchFamily="49" charset="0"/>
              </a:rPr>
              <a:t>}</a:t>
            </a:r>
            <a:endParaRPr lang="en-GB" sz="1632" spc="-154" dirty="0">
              <a:solidFill>
                <a:srgbClr val="737373">
                  <a:lumMod val="75000"/>
                </a:srgbClr>
              </a:solidFill>
              <a:latin typeface="Consolas" pitchFamily="49" charset="0"/>
            </a:endParaRPr>
          </a:p>
        </p:txBody>
      </p:sp>
    </p:spTree>
    <p:extLst>
      <p:ext uri="{BB962C8B-B14F-4D97-AF65-F5344CB8AC3E}">
        <p14:creationId xmlns:p14="http://schemas.microsoft.com/office/powerpoint/2010/main" val="2377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data binding works</a:t>
            </a:r>
            <a:endParaRPr lang="en-GB" dirty="0"/>
          </a:p>
        </p:txBody>
      </p:sp>
      <p:sp>
        <p:nvSpPr>
          <p:cNvPr id="7" name="Rectangle 6"/>
          <p:cNvSpPr/>
          <p:nvPr/>
        </p:nvSpPr>
        <p:spPr bwMode="auto">
          <a:xfrm>
            <a:off x="1054343" y="1913086"/>
            <a:ext cx="2859638" cy="3384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View</a:t>
            </a:r>
          </a:p>
          <a:p>
            <a:pPr algn="ctr" defTabSz="932472" fontAlgn="base">
              <a:lnSpc>
                <a:spcPct val="90000"/>
              </a:lnSpc>
              <a:spcBef>
                <a:spcPct val="0"/>
              </a:spcBef>
              <a:spcAft>
                <a:spcPct val="0"/>
              </a:spcAft>
            </a:pPr>
            <a:r>
              <a:rPr lang="en-GB" sz="2400" dirty="0" err="1" smtClean="0">
                <a:gradFill>
                  <a:gsLst>
                    <a:gs pos="0">
                      <a:srgbClr val="FFFFFF"/>
                    </a:gs>
                    <a:gs pos="100000">
                      <a:srgbClr val="FFFFFF"/>
                    </a:gs>
                  </a:gsLst>
                  <a:lin ang="5400000" scaled="0"/>
                </a:gradFill>
                <a:ea typeface="Segoe UI" pitchFamily="34" charset="0"/>
                <a:cs typeface="Segoe UI" pitchFamily="34" charset="0"/>
              </a:rPr>
              <a:t>MyPage.xaml</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090445" y="1913086"/>
            <a:ext cx="2880320" cy="3384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err="1" smtClean="0">
                <a:gradFill>
                  <a:gsLst>
                    <a:gs pos="0">
                      <a:srgbClr val="FFFFFF"/>
                    </a:gs>
                    <a:gs pos="100000">
                      <a:srgbClr val="FFFFFF"/>
                    </a:gs>
                  </a:gsLst>
                  <a:lin ang="5400000" scaled="0"/>
                </a:gradFill>
                <a:ea typeface="Segoe UI" pitchFamily="34" charset="0"/>
                <a:cs typeface="Segoe UI" pitchFamily="34" charset="0"/>
              </a:rPr>
              <a:t>ViewModel</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GB" dirty="0" err="1" smtClean="0">
                <a:gradFill>
                  <a:gsLst>
                    <a:gs pos="0">
                      <a:srgbClr val="FFFFFF"/>
                    </a:gs>
                    <a:gs pos="100000">
                      <a:srgbClr val="FFFFFF"/>
                    </a:gs>
                  </a:gsLst>
                  <a:lin ang="5400000" scaled="0"/>
                </a:gradFill>
                <a:ea typeface="Segoe UI" pitchFamily="34" charset="0"/>
                <a:cs typeface="Segoe UI" pitchFamily="34" charset="0"/>
              </a:rPr>
              <a:t>MyViewModel</a:t>
            </a:r>
            <a:r>
              <a:rPr lang="en-GB" dirty="0" smtClean="0">
                <a:gradFill>
                  <a:gsLst>
                    <a:gs pos="0">
                      <a:srgbClr val="FFFFFF"/>
                    </a:gs>
                    <a:gs pos="100000">
                      <a:srgbClr val="FFFFFF"/>
                    </a:gs>
                  </a:gsLst>
                  <a:lin ang="5400000" scaled="0"/>
                </a:gradFill>
                <a:ea typeface="Segoe UI" pitchFamily="34" charset="0"/>
                <a:cs typeface="Segoe UI" pitchFamily="34" charset="0"/>
              </a:rPr>
              <a:t> : </a:t>
            </a:r>
            <a:r>
              <a:rPr lang="en-GB" dirty="0" err="1" smtClean="0">
                <a:gradFill>
                  <a:gsLst>
                    <a:gs pos="0">
                      <a:srgbClr val="FFFFFF"/>
                    </a:gs>
                    <a:gs pos="100000">
                      <a:srgbClr val="FFFFFF"/>
                    </a:gs>
                  </a:gsLst>
                  <a:lin ang="5400000" scaled="0"/>
                </a:gradFill>
                <a:ea typeface="Segoe UI" pitchFamily="34" charset="0"/>
                <a:cs typeface="Segoe UI" pitchFamily="34" charset="0"/>
              </a:rPr>
              <a:t>INotifyPropertyChanged</a:t>
            </a:r>
            <a:endParaRPr lang="en-GB"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Lightning Bolt 8"/>
          <p:cNvSpPr/>
          <p:nvPr/>
        </p:nvSpPr>
        <p:spPr bwMode="auto">
          <a:xfrm>
            <a:off x="8234461" y="3137222"/>
            <a:ext cx="288032" cy="288032"/>
          </a:xfrm>
          <a:prstGeom prst="lightningBol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8378477" y="3022705"/>
            <a:ext cx="2088232" cy="517065"/>
          </a:xfrm>
          <a:prstGeom prst="rect">
            <a:avLst/>
          </a:prstGeom>
          <a:noFill/>
        </p:spPr>
        <p:txBody>
          <a:bodyPr wrap="square" lIns="182880" tIns="146304" rIns="182880" bIns="146304" rtlCol="0">
            <a:spAutoFit/>
          </a:bodyPr>
          <a:lstStyle/>
          <a:p>
            <a:pPr>
              <a:lnSpc>
                <a:spcPct val="90000"/>
              </a:lnSpc>
            </a:pPr>
            <a:r>
              <a:rPr lang="en-GB" sz="1600" dirty="0" err="1" smtClean="0">
                <a:gradFill>
                  <a:gsLst>
                    <a:gs pos="2917">
                      <a:schemeClr val="tx1"/>
                    </a:gs>
                    <a:gs pos="30000">
                      <a:schemeClr val="tx1"/>
                    </a:gs>
                  </a:gsLst>
                  <a:lin ang="5400000" scaled="0"/>
                </a:gradFill>
              </a:rPr>
              <a:t>PropertyChanged</a:t>
            </a:r>
            <a:endParaRPr lang="en-GB" sz="1600" dirty="0" smtClean="0">
              <a:gradFill>
                <a:gsLst>
                  <a:gs pos="2917">
                    <a:schemeClr val="tx1"/>
                  </a:gs>
                  <a:gs pos="30000">
                    <a:schemeClr val="tx1"/>
                  </a:gs>
                </a:gsLst>
                <a:lin ang="5400000" scaled="0"/>
              </a:gradFill>
            </a:endParaRPr>
          </a:p>
        </p:txBody>
      </p:sp>
      <p:sp>
        <p:nvSpPr>
          <p:cNvPr id="11" name="TextBox 10"/>
          <p:cNvSpPr txBox="1"/>
          <p:nvPr/>
        </p:nvSpPr>
        <p:spPr>
          <a:xfrm>
            <a:off x="274639" y="1368078"/>
            <a:ext cx="4752528" cy="544765"/>
          </a:xfrm>
          <a:prstGeom prst="rect">
            <a:avLst/>
          </a:prstGeom>
          <a:noFill/>
        </p:spPr>
        <p:txBody>
          <a:bodyPr wrap="square" lIns="182880" tIns="146304" rIns="182880" bIns="146304" rtlCol="0">
            <a:spAutoFit/>
          </a:bodyPr>
          <a:lstStyle/>
          <a:p>
            <a:pPr>
              <a:lnSpc>
                <a:spcPct val="90000"/>
              </a:lnSpc>
            </a:pPr>
            <a:r>
              <a:rPr lang="en-GB" dirty="0" smtClean="0">
                <a:gradFill>
                  <a:gsLst>
                    <a:gs pos="2917">
                      <a:schemeClr val="tx1"/>
                    </a:gs>
                    <a:gs pos="30000">
                      <a:schemeClr val="tx1"/>
                    </a:gs>
                  </a:gsLst>
                  <a:lin ang="5400000" scaled="0"/>
                </a:gradFill>
              </a:rPr>
              <a:t>&lt;</a:t>
            </a:r>
            <a:r>
              <a:rPr lang="en-GB" dirty="0" err="1" smtClean="0">
                <a:gradFill>
                  <a:gsLst>
                    <a:gs pos="2917">
                      <a:schemeClr val="tx1"/>
                    </a:gs>
                    <a:gs pos="30000">
                      <a:schemeClr val="tx1"/>
                    </a:gs>
                  </a:gsLst>
                  <a:lin ang="5400000" scaled="0"/>
                </a:gradFill>
              </a:rPr>
              <a:t>MyPage</a:t>
            </a:r>
            <a:r>
              <a:rPr lang="en-GB" dirty="0" smtClean="0">
                <a:gradFill>
                  <a:gsLst>
                    <a:gs pos="2917">
                      <a:schemeClr val="tx1"/>
                    </a:gs>
                    <a:gs pos="30000">
                      <a:schemeClr val="tx1"/>
                    </a:gs>
                  </a:gsLst>
                  <a:lin ang="5400000" scaled="0"/>
                </a:gradFill>
              </a:rPr>
              <a:t> </a:t>
            </a:r>
            <a:r>
              <a:rPr lang="en-GB" dirty="0" err="1" smtClean="0">
                <a:gradFill>
                  <a:gsLst>
                    <a:gs pos="2917">
                      <a:schemeClr val="tx1"/>
                    </a:gs>
                    <a:gs pos="30000">
                      <a:schemeClr val="tx1"/>
                    </a:gs>
                  </a:gsLst>
                  <a:lin ang="5400000" scaled="0"/>
                </a:gradFill>
              </a:rPr>
              <a:t>DataContext</a:t>
            </a:r>
            <a:r>
              <a:rPr lang="en-GB" dirty="0" smtClean="0">
                <a:gradFill>
                  <a:gsLst>
                    <a:gs pos="2917">
                      <a:schemeClr val="tx1"/>
                    </a:gs>
                    <a:gs pos="30000">
                      <a:schemeClr val="tx1"/>
                    </a:gs>
                  </a:gsLst>
                  <a:lin ang="5400000" scaled="0"/>
                </a:gradFill>
              </a:rPr>
              <a:t>=</a:t>
            </a:r>
            <a:r>
              <a:rPr lang="en-GB" dirty="0" err="1" smtClean="0">
                <a:gradFill>
                  <a:gsLst>
                    <a:gs pos="2917">
                      <a:schemeClr val="tx1"/>
                    </a:gs>
                    <a:gs pos="30000">
                      <a:schemeClr val="tx1"/>
                    </a:gs>
                  </a:gsLst>
                  <a:lin ang="5400000" scaled="0"/>
                </a:gradFill>
              </a:rPr>
              <a:t>MyViewModel</a:t>
            </a:r>
            <a:r>
              <a:rPr lang="en-GB" dirty="0" smtClean="0">
                <a:gradFill>
                  <a:gsLst>
                    <a:gs pos="2917">
                      <a:schemeClr val="tx1"/>
                    </a:gs>
                    <a:gs pos="30000">
                      <a:schemeClr val="tx1"/>
                    </a:gs>
                  </a:gsLst>
                  <a:lin ang="5400000" scaled="0"/>
                </a:gradFill>
              </a:rPr>
              <a:t>  &gt;</a:t>
            </a:r>
          </a:p>
        </p:txBody>
      </p:sp>
      <p:sp>
        <p:nvSpPr>
          <p:cNvPr id="14" name="Right Arrow 13"/>
          <p:cNvSpPr/>
          <p:nvPr/>
        </p:nvSpPr>
        <p:spPr bwMode="auto">
          <a:xfrm>
            <a:off x="4222695" y="2934207"/>
            <a:ext cx="3528392" cy="60556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smtClean="0">
                <a:solidFill>
                  <a:sysClr val="windowText" lastClr="000000"/>
                </a:solidFill>
                <a:ea typeface="Segoe UI" pitchFamily="34" charset="0"/>
                <a:cs typeface="Segoe UI" pitchFamily="34" charset="0"/>
              </a:rPr>
              <a:t>Subscribes to</a:t>
            </a:r>
            <a:endParaRPr lang="en-GB" sz="2400" dirty="0" smtClean="0">
              <a:solidFill>
                <a:sysClr val="windowText" lastClr="000000"/>
              </a:solidFill>
              <a:ea typeface="Segoe UI" pitchFamily="34" charset="0"/>
              <a:cs typeface="Segoe UI" pitchFamily="34" charset="0"/>
            </a:endParaRPr>
          </a:p>
        </p:txBody>
      </p:sp>
      <p:sp>
        <p:nvSpPr>
          <p:cNvPr id="15" name="TextBox 14"/>
          <p:cNvSpPr txBox="1"/>
          <p:nvPr/>
        </p:nvSpPr>
        <p:spPr>
          <a:xfrm>
            <a:off x="1077796" y="3482034"/>
            <a:ext cx="3013995" cy="794064"/>
          </a:xfrm>
          <a:prstGeom prst="rect">
            <a:avLst/>
          </a:prstGeom>
          <a:noFill/>
        </p:spPr>
        <p:txBody>
          <a:bodyPr wrap="square" lIns="182880" tIns="146304" rIns="182880" bIns="146304" rtlCol="0">
            <a:spAutoFit/>
          </a:bodyPr>
          <a:lstStyle/>
          <a:p>
            <a:pPr>
              <a:lnSpc>
                <a:spcPct val="90000"/>
              </a:lnSpc>
            </a:pPr>
            <a:r>
              <a:rPr lang="en-GB" dirty="0" smtClean="0">
                <a:gradFill>
                  <a:gsLst>
                    <a:gs pos="2917">
                      <a:schemeClr val="tx1"/>
                    </a:gs>
                    <a:gs pos="30000">
                      <a:schemeClr val="tx1"/>
                    </a:gs>
                  </a:gsLst>
                  <a:lin ang="5400000" scaled="0"/>
                </a:gradFill>
              </a:rPr>
              <a:t>&lt;</a:t>
            </a:r>
            <a:r>
              <a:rPr lang="en-GB" dirty="0" err="1" smtClean="0">
                <a:gradFill>
                  <a:gsLst>
                    <a:gs pos="2917">
                      <a:schemeClr val="tx1"/>
                    </a:gs>
                    <a:gs pos="30000">
                      <a:schemeClr val="tx1"/>
                    </a:gs>
                  </a:gsLst>
                  <a:lin ang="5400000" scaled="0"/>
                </a:gradFill>
              </a:rPr>
              <a:t>TextBlock</a:t>
            </a:r>
            <a:r>
              <a:rPr lang="en-GB" dirty="0" smtClean="0">
                <a:gradFill>
                  <a:gsLst>
                    <a:gs pos="2917">
                      <a:schemeClr val="tx1"/>
                    </a:gs>
                    <a:gs pos="30000">
                      <a:schemeClr val="tx1"/>
                    </a:gs>
                  </a:gsLst>
                  <a:lin ang="5400000" scaled="0"/>
                </a:gradFill>
              </a:rPr>
              <a:t> </a:t>
            </a:r>
            <a:br>
              <a:rPr lang="en-GB" dirty="0" smtClean="0">
                <a:gradFill>
                  <a:gsLst>
                    <a:gs pos="2917">
                      <a:schemeClr val="tx1"/>
                    </a:gs>
                    <a:gs pos="30000">
                      <a:schemeClr val="tx1"/>
                    </a:gs>
                  </a:gsLst>
                  <a:lin ang="5400000" scaled="0"/>
                </a:gradFill>
              </a:rPr>
            </a:br>
            <a:r>
              <a:rPr lang="en-GB" dirty="0" smtClean="0">
                <a:gradFill>
                  <a:gsLst>
                    <a:gs pos="2917">
                      <a:schemeClr val="tx1"/>
                    </a:gs>
                    <a:gs pos="30000">
                      <a:schemeClr val="tx1"/>
                    </a:gs>
                  </a:gsLst>
                  <a:lin ang="5400000" scaled="0"/>
                </a:gradFill>
              </a:rPr>
              <a:t>Text=“{Binding </a:t>
            </a:r>
            <a:r>
              <a:rPr lang="en-GB" dirty="0" err="1" smtClean="0">
                <a:gradFill>
                  <a:gsLst>
                    <a:gs pos="2917">
                      <a:schemeClr val="tx1"/>
                    </a:gs>
                    <a:gs pos="30000">
                      <a:schemeClr val="tx1"/>
                    </a:gs>
                  </a:gsLst>
                  <a:lin ang="5400000" scaled="0"/>
                </a:gradFill>
              </a:rPr>
              <a:t>PropA</a:t>
            </a:r>
            <a:r>
              <a:rPr lang="en-GB" dirty="0" smtClean="0">
                <a:gradFill>
                  <a:gsLst>
                    <a:gs pos="2917">
                      <a:schemeClr val="tx1"/>
                    </a:gs>
                    <a:gs pos="30000">
                      <a:schemeClr val="tx1"/>
                    </a:gs>
                  </a:gsLst>
                  <a:lin ang="5400000" scaled="0"/>
                </a:gradFill>
              </a:rPr>
              <a:t>}”/&gt;</a:t>
            </a:r>
          </a:p>
        </p:txBody>
      </p:sp>
      <p:sp>
        <p:nvSpPr>
          <p:cNvPr id="16" name="TextBox 15"/>
          <p:cNvSpPr txBox="1"/>
          <p:nvPr/>
        </p:nvSpPr>
        <p:spPr>
          <a:xfrm>
            <a:off x="8234461" y="3713286"/>
            <a:ext cx="2520280" cy="794064"/>
          </a:xfrm>
          <a:prstGeom prst="rect">
            <a:avLst/>
          </a:prstGeom>
          <a:noFill/>
        </p:spPr>
        <p:txBody>
          <a:bodyPr wrap="square" lIns="182880" tIns="146304" rIns="182880" bIns="146304" rtlCol="0">
            <a:spAutoFit/>
          </a:bodyPr>
          <a:lstStyle/>
          <a:p>
            <a:pPr>
              <a:lnSpc>
                <a:spcPct val="90000"/>
              </a:lnSpc>
            </a:pPr>
            <a:r>
              <a:rPr lang="en-GB" dirty="0" err="1" smtClean="0">
                <a:gradFill>
                  <a:gsLst>
                    <a:gs pos="2917">
                      <a:schemeClr val="tx1"/>
                    </a:gs>
                    <a:gs pos="30000">
                      <a:schemeClr val="tx1"/>
                    </a:gs>
                  </a:gsLst>
                  <a:lin ang="5400000" scaled="0"/>
                </a:gradFill>
              </a:rPr>
              <a:t>PropA</a:t>
            </a:r>
            <a:r>
              <a:rPr lang="en-GB" dirty="0" smtClean="0">
                <a:gradFill>
                  <a:gsLst>
                    <a:gs pos="2917">
                      <a:schemeClr val="tx1"/>
                    </a:gs>
                    <a:gs pos="30000">
                      <a:schemeClr val="tx1"/>
                    </a:gs>
                  </a:gsLst>
                  <a:lin ang="5400000" scaled="0"/>
                </a:gradFill>
              </a:rPr>
              <a:t>: value XYZ</a:t>
            </a:r>
          </a:p>
          <a:p>
            <a:pPr>
              <a:lnSpc>
                <a:spcPct val="90000"/>
              </a:lnSpc>
            </a:pPr>
            <a:r>
              <a:rPr lang="en-GB" dirty="0" err="1" smtClean="0">
                <a:gradFill>
                  <a:gsLst>
                    <a:gs pos="2917">
                      <a:schemeClr val="tx1"/>
                    </a:gs>
                    <a:gs pos="30000">
                      <a:schemeClr val="tx1"/>
                    </a:gs>
                  </a:gsLst>
                  <a:lin ang="5400000" scaled="0"/>
                </a:gradFill>
              </a:rPr>
              <a:t>PropB</a:t>
            </a:r>
            <a:r>
              <a:rPr lang="en-GB" dirty="0" smtClean="0">
                <a:gradFill>
                  <a:gsLst>
                    <a:gs pos="2917">
                      <a:schemeClr val="tx1"/>
                    </a:gs>
                    <a:gs pos="30000">
                      <a:schemeClr val="tx1"/>
                    </a:gs>
                  </a:gsLst>
                  <a:lin ang="5400000" scaled="0"/>
                </a:gradFill>
              </a:rPr>
              <a:t>: value 123</a:t>
            </a:r>
          </a:p>
        </p:txBody>
      </p:sp>
      <p:sp>
        <p:nvSpPr>
          <p:cNvPr id="17" name="TextBox 16"/>
          <p:cNvSpPr txBox="1"/>
          <p:nvPr/>
        </p:nvSpPr>
        <p:spPr>
          <a:xfrm>
            <a:off x="1550623" y="4248957"/>
            <a:ext cx="1656184" cy="627864"/>
          </a:xfrm>
          <a:prstGeom prst="rect">
            <a:avLst/>
          </a:prstGeom>
          <a:noFill/>
        </p:spPr>
        <p:txBody>
          <a:bodyPr wrap="square" lIns="182880" tIns="146304" rIns="182880" bIns="146304" rtlCol="0">
            <a:spAutoFit/>
          </a:bodyPr>
          <a:lstStyle/>
          <a:p>
            <a:pPr algn="ctr">
              <a:lnSpc>
                <a:spcPct val="90000"/>
              </a:lnSpc>
            </a:pPr>
            <a:r>
              <a:rPr lang="en-GB" sz="2400" dirty="0" smtClean="0">
                <a:gradFill>
                  <a:gsLst>
                    <a:gs pos="2917">
                      <a:schemeClr val="tx1"/>
                    </a:gs>
                    <a:gs pos="30000">
                      <a:schemeClr val="tx1"/>
                    </a:gs>
                  </a:gsLst>
                  <a:lin ang="5400000" scaled="0"/>
                </a:gradFill>
              </a:rPr>
              <a:t>XYZ</a:t>
            </a:r>
          </a:p>
        </p:txBody>
      </p:sp>
      <p:sp>
        <p:nvSpPr>
          <p:cNvPr id="19" name="TextBox 18"/>
          <p:cNvSpPr txBox="1"/>
          <p:nvPr/>
        </p:nvSpPr>
        <p:spPr>
          <a:xfrm>
            <a:off x="8234461" y="3711310"/>
            <a:ext cx="2520280" cy="794064"/>
          </a:xfrm>
          <a:prstGeom prst="rect">
            <a:avLst/>
          </a:prstGeom>
          <a:noFill/>
        </p:spPr>
        <p:txBody>
          <a:bodyPr wrap="square" lIns="182880" tIns="146304" rIns="182880" bIns="146304" rtlCol="0">
            <a:spAutoFit/>
          </a:bodyPr>
          <a:lstStyle/>
          <a:p>
            <a:pPr>
              <a:lnSpc>
                <a:spcPct val="90000"/>
              </a:lnSpc>
            </a:pPr>
            <a:r>
              <a:rPr lang="en-GB" dirty="0" err="1" smtClean="0">
                <a:gradFill>
                  <a:gsLst>
                    <a:gs pos="2917">
                      <a:schemeClr val="tx1"/>
                    </a:gs>
                    <a:gs pos="30000">
                      <a:schemeClr val="tx1"/>
                    </a:gs>
                  </a:gsLst>
                  <a:lin ang="5400000" scaled="0"/>
                </a:gradFill>
              </a:rPr>
              <a:t>PropA</a:t>
            </a:r>
            <a:r>
              <a:rPr lang="en-GB" dirty="0" smtClean="0">
                <a:gradFill>
                  <a:gsLst>
                    <a:gs pos="2917">
                      <a:schemeClr val="tx1"/>
                    </a:gs>
                    <a:gs pos="30000">
                      <a:schemeClr val="tx1"/>
                    </a:gs>
                  </a:gsLst>
                  <a:lin ang="5400000" scaled="0"/>
                </a:gradFill>
              </a:rPr>
              <a:t>: value </a:t>
            </a:r>
            <a:r>
              <a:rPr lang="en-GB" b="1" dirty="0" smtClean="0">
                <a:gradFill>
                  <a:gsLst>
                    <a:gs pos="2917">
                      <a:schemeClr val="tx1"/>
                    </a:gs>
                    <a:gs pos="30000">
                      <a:schemeClr val="tx1"/>
                    </a:gs>
                  </a:gsLst>
                  <a:lin ang="5400000" scaled="0"/>
                </a:gradFill>
              </a:rPr>
              <a:t>ABC</a:t>
            </a:r>
          </a:p>
          <a:p>
            <a:pPr>
              <a:lnSpc>
                <a:spcPct val="90000"/>
              </a:lnSpc>
            </a:pPr>
            <a:r>
              <a:rPr lang="en-GB" dirty="0" err="1" smtClean="0">
                <a:gradFill>
                  <a:gsLst>
                    <a:gs pos="2917">
                      <a:schemeClr val="tx1"/>
                    </a:gs>
                    <a:gs pos="30000">
                      <a:schemeClr val="tx1"/>
                    </a:gs>
                  </a:gsLst>
                  <a:lin ang="5400000" scaled="0"/>
                </a:gradFill>
              </a:rPr>
              <a:t>PropB</a:t>
            </a:r>
            <a:r>
              <a:rPr lang="en-GB" dirty="0" smtClean="0">
                <a:gradFill>
                  <a:gsLst>
                    <a:gs pos="2917">
                      <a:schemeClr val="tx1"/>
                    </a:gs>
                    <a:gs pos="30000">
                      <a:schemeClr val="tx1"/>
                    </a:gs>
                  </a:gsLst>
                  <a:lin ang="5400000" scaled="0"/>
                </a:gradFill>
              </a:rPr>
              <a:t>: value 123</a:t>
            </a:r>
          </a:p>
        </p:txBody>
      </p:sp>
      <p:sp>
        <p:nvSpPr>
          <p:cNvPr id="20" name="TextBox 19"/>
          <p:cNvSpPr txBox="1"/>
          <p:nvPr/>
        </p:nvSpPr>
        <p:spPr>
          <a:xfrm>
            <a:off x="1500548" y="4248957"/>
            <a:ext cx="1656184" cy="627864"/>
          </a:xfrm>
          <a:prstGeom prst="rect">
            <a:avLst/>
          </a:prstGeom>
          <a:noFill/>
        </p:spPr>
        <p:txBody>
          <a:bodyPr wrap="square" lIns="182880" tIns="146304" rIns="182880" bIns="146304" rtlCol="0">
            <a:spAutoFit/>
          </a:bodyPr>
          <a:lstStyle/>
          <a:p>
            <a:pPr algn="ctr">
              <a:lnSpc>
                <a:spcPct val="90000"/>
              </a:lnSpc>
            </a:pPr>
            <a:r>
              <a:rPr lang="en-GB" sz="2400" b="1" dirty="0" smtClean="0">
                <a:gradFill>
                  <a:gsLst>
                    <a:gs pos="2917">
                      <a:schemeClr val="tx1"/>
                    </a:gs>
                    <a:gs pos="30000">
                      <a:schemeClr val="tx1"/>
                    </a:gs>
                  </a:gsLst>
                  <a:lin ang="5400000" scaled="0"/>
                </a:gradFill>
              </a:rPr>
              <a:t>ABC</a:t>
            </a:r>
          </a:p>
        </p:txBody>
      </p:sp>
      <p:cxnSp>
        <p:nvCxnSpPr>
          <p:cNvPr id="22" name="Straight Arrow Connector 21"/>
          <p:cNvCxnSpPr/>
          <p:nvPr/>
        </p:nvCxnSpPr>
        <p:spPr>
          <a:xfrm>
            <a:off x="3841973" y="4001318"/>
            <a:ext cx="4320480" cy="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209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2000"/>
                            </p:stCondLst>
                            <p:childTnLst>
                              <p:par>
                                <p:cTn id="13" presetID="22" presetClass="entr" presetSubtype="2" fill="hold" nodeType="afterEffect">
                                  <p:stCondLst>
                                    <p:cond delay="1000"/>
                                  </p:stCondLst>
                                  <p:childTnLst>
                                    <p:set>
                                      <p:cBhvr>
                                        <p:cTn id="14" dur="1" fill="hold">
                                          <p:stCondLst>
                                            <p:cond delay="0"/>
                                          </p:stCondLst>
                                        </p:cTn>
                                        <p:tgtEl>
                                          <p:spTgt spid="22"/>
                                        </p:tgtEl>
                                        <p:attrNameLst>
                                          <p:attrName>style.visibility</p:attrName>
                                        </p:attrNameLst>
                                      </p:cBhvr>
                                      <p:to>
                                        <p:strVal val="visible"/>
                                      </p:to>
                                    </p:set>
                                    <p:animEffect transition="in" filter="wipe(right)">
                                      <p:cBhvr>
                                        <p:cTn id="15" dur="500"/>
                                        <p:tgtEl>
                                          <p:spTgt spid="22"/>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4000"/>
                            </p:stCondLst>
                            <p:childTnLst>
                              <p:par>
                                <p:cTn id="21" presetID="1" presetClass="exit" presetSubtype="0" fill="hold" nodeType="afterEffect">
                                  <p:stCondLst>
                                    <p:cond delay="200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500"/>
                            </p:stCondLst>
                            <p:childTnLst>
                              <p:par>
                                <p:cTn id="32" presetID="6" presetClass="emph" presetSubtype="0" autoRev="1" fill="hold" grpId="0" nodeType="afterEffect">
                                  <p:stCondLst>
                                    <p:cond delay="500"/>
                                  </p:stCondLst>
                                  <p:childTnLst>
                                    <p:animScale>
                                      <p:cBhvr>
                                        <p:cTn id="33" dur="1000" fill="hold"/>
                                        <p:tgtEl>
                                          <p:spTgt spid="9"/>
                                        </p:tgtEl>
                                      </p:cBhvr>
                                      <p:by x="400000" y="400000"/>
                                    </p:animScale>
                                  </p:childTnLst>
                                </p:cTn>
                              </p:par>
                            </p:childTnLst>
                          </p:cTn>
                        </p:par>
                        <p:par>
                          <p:cTn id="34" fill="hold">
                            <p:stCondLst>
                              <p:cond delay="3000"/>
                            </p:stCondLst>
                            <p:childTnLst>
                              <p:par>
                                <p:cTn id="35" presetID="22" presetClass="entr" presetSubtype="2" fill="hold" nodeType="afterEffect">
                                  <p:stCondLst>
                                    <p:cond delay="100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par>
                          <p:cTn id="38" fill="hold">
                            <p:stCondLst>
                              <p:cond delay="4500"/>
                            </p:stCondLst>
                            <p:childTnLst>
                              <p:par>
                                <p:cTn id="39" presetID="1" presetClass="exit" presetSubtype="0" fill="hold" grpId="1" nodeType="after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par>
                          <p:cTn id="41" fill="hold">
                            <p:stCondLst>
                              <p:cond delay="4500"/>
                            </p:stCondLst>
                            <p:childTnLst>
                              <p:par>
                                <p:cTn id="42" presetID="10" presetClass="entr" presetSubtype="0" fill="hold" grpId="0" nodeType="after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4" grpId="0" animBg="1"/>
      <p:bldP spid="16" grpId="0"/>
      <p:bldP spid="17" grpId="0"/>
      <p:bldP spid="17" grpId="1"/>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Non-Optimal </a:t>
            </a:r>
            <a:r>
              <a:rPr lang="en-GB" dirty="0" err="1"/>
              <a:t>ViewModel</a:t>
            </a:r>
            <a:r>
              <a:rPr lang="en-GB" dirty="0"/>
              <a:t> </a:t>
            </a:r>
            <a:r>
              <a:rPr lang="en-GB" dirty="0" smtClean="0"/>
              <a:t>Implementation</a:t>
            </a:r>
            <a:r>
              <a:rPr lang="en-US" dirty="0"/>
              <a:t/>
            </a:r>
            <a:br>
              <a:rPr lang="en-US" dirty="0"/>
            </a:br>
            <a:r>
              <a:rPr lang="en-GB" sz="3200" dirty="0" smtClean="0">
                <a:gradFill>
                  <a:gsLst>
                    <a:gs pos="1250">
                      <a:schemeClr val="tx2"/>
                    </a:gs>
                    <a:gs pos="99000">
                      <a:schemeClr val="tx2"/>
                    </a:gs>
                  </a:gsLst>
                  <a:lin ang="5400000" scaled="0"/>
                </a:gradFill>
              </a:rPr>
              <a:t>Error-prone </a:t>
            </a:r>
            <a:r>
              <a:rPr lang="en-GB" sz="3200" dirty="0">
                <a:gradFill>
                  <a:gsLst>
                    <a:gs pos="1250">
                      <a:schemeClr val="tx2"/>
                    </a:gs>
                    <a:gs pos="99000">
                      <a:schemeClr val="tx2"/>
                    </a:gs>
                  </a:gsLst>
                  <a:lin ang="5400000" scaled="0"/>
                </a:gradFill>
              </a:rPr>
              <a:t>because of use of ‘magic </a:t>
            </a:r>
            <a:r>
              <a:rPr lang="en-GB" sz="3200" dirty="0" smtClean="0">
                <a:gradFill>
                  <a:gsLst>
                    <a:gs pos="1250">
                      <a:schemeClr val="tx2"/>
                    </a:gs>
                    <a:gs pos="99000">
                      <a:schemeClr val="tx2"/>
                    </a:gs>
                  </a:gsLst>
                  <a:lin ang="5400000" scaled="0"/>
                </a:gradFill>
              </a:rPr>
              <a:t>strings’</a:t>
            </a:r>
            <a:endParaRPr lang="en-GB" dirty="0"/>
          </a:p>
        </p:txBody>
      </p:sp>
      <p:sp>
        <p:nvSpPr>
          <p:cNvPr id="8" name="Text Placeholder 7"/>
          <p:cNvSpPr>
            <a:spLocks noGrp="1"/>
          </p:cNvSpPr>
          <p:nvPr>
            <p:ph type="body" sz="quarter" idx="21"/>
          </p:nvPr>
        </p:nvSpPr>
        <p:spPr>
          <a:xfrm>
            <a:off x="274638" y="1594504"/>
            <a:ext cx="11887199" cy="4956742"/>
          </a:xfrm>
        </p:spPr>
        <p:txBody>
          <a:bodyPr/>
          <a:lstStyle/>
          <a:p>
            <a:r>
              <a:rPr lang="en-GB" sz="1100" dirty="0">
                <a:solidFill>
                  <a:srgbClr val="0000FF"/>
                </a:solidFill>
                <a:highlight>
                  <a:srgbClr val="F2F2F2"/>
                </a:highlight>
                <a:latin typeface="Consolas" panose="020B0609020204030204" pitchFamily="49" charset="0"/>
              </a:rPr>
              <a:t>public</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class</a:t>
            </a:r>
            <a:r>
              <a:rPr lang="en-GB" sz="1100" dirty="0">
                <a:solidFill>
                  <a:srgbClr val="000000"/>
                </a:solidFill>
                <a:highlight>
                  <a:srgbClr val="F2F2F2"/>
                </a:highlight>
                <a:latin typeface="Consolas" panose="020B0609020204030204" pitchFamily="49" charset="0"/>
              </a:rPr>
              <a:t> </a:t>
            </a:r>
            <a:r>
              <a:rPr lang="en-GB" sz="1100" dirty="0" err="1">
                <a:solidFill>
                  <a:srgbClr val="2B91AF"/>
                </a:solidFill>
                <a:highlight>
                  <a:srgbClr val="F2F2F2"/>
                </a:highlight>
                <a:latin typeface="Consolas" panose="020B0609020204030204" pitchFamily="49" charset="0"/>
              </a:rPr>
              <a:t>ItemViewModel</a:t>
            </a:r>
            <a:r>
              <a:rPr lang="en-GB" sz="1100" dirty="0">
                <a:solidFill>
                  <a:srgbClr val="000000"/>
                </a:solidFill>
                <a:highlight>
                  <a:srgbClr val="F2F2F2"/>
                </a:highlight>
                <a:latin typeface="Consolas" panose="020B0609020204030204" pitchFamily="49" charset="0"/>
              </a:rPr>
              <a:t> : </a:t>
            </a:r>
            <a:r>
              <a:rPr lang="en-GB" sz="1100" dirty="0" err="1">
                <a:solidFill>
                  <a:srgbClr val="2B91AF"/>
                </a:solidFill>
                <a:highlight>
                  <a:srgbClr val="F2F2F2"/>
                </a:highlight>
                <a:latin typeface="Consolas" panose="020B0609020204030204" pitchFamily="49" charset="0"/>
              </a:rPr>
              <a:t>INotifyPropertyChanged</a:t>
            </a:r>
            <a:endParaRPr lang="en-GB" sz="1100" dirty="0">
              <a:solidFill>
                <a:srgbClr val="000000"/>
              </a:solidFill>
              <a:highlight>
                <a:srgbClr val="F2F2F2"/>
              </a:highlight>
              <a:latin typeface="Consolas" panose="020B0609020204030204" pitchFamily="49" charset="0"/>
            </a:endParaRPr>
          </a:p>
          <a:p>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private</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string</a:t>
            </a:r>
            <a:r>
              <a:rPr lang="en-GB" sz="1100" dirty="0">
                <a:solidFill>
                  <a:srgbClr val="000000"/>
                </a:solidFill>
                <a:highlight>
                  <a:srgbClr val="F2F2F2"/>
                </a:highlight>
                <a:latin typeface="Consolas" panose="020B0609020204030204" pitchFamily="49" charset="0"/>
              </a:rPr>
              <a:t> _id;</a:t>
            </a:r>
          </a:p>
          <a:p>
            <a:r>
              <a:rPr lang="en-GB" sz="1100" dirty="0">
                <a:solidFill>
                  <a:srgbClr val="000000"/>
                </a:solidFill>
                <a:highlight>
                  <a:srgbClr val="F2F2F2"/>
                </a:highlight>
                <a:latin typeface="Consolas" panose="020B0609020204030204" pitchFamily="49" charset="0"/>
              </a:rPr>
              <a:t>    </a:t>
            </a:r>
            <a:r>
              <a:rPr lang="en-GB" sz="1100" dirty="0">
                <a:solidFill>
                  <a:srgbClr val="808080"/>
                </a:solidFill>
                <a:highlight>
                  <a:srgbClr val="F2F2F2"/>
                </a:highlight>
                <a:latin typeface="Consolas" panose="020B0609020204030204" pitchFamily="49" charset="0"/>
              </a:rPr>
              <a:t>///</a:t>
            </a:r>
            <a:r>
              <a:rPr lang="en-GB" sz="1100" dirty="0">
                <a:solidFill>
                  <a:srgbClr val="008000"/>
                </a:solidFill>
                <a:highlight>
                  <a:srgbClr val="F2F2F2"/>
                </a:highlight>
                <a:latin typeface="Consolas" panose="020B0609020204030204" pitchFamily="49" charset="0"/>
              </a:rPr>
              <a:t> Sample </a:t>
            </a:r>
            <a:r>
              <a:rPr lang="en-GB" sz="1100" dirty="0" err="1">
                <a:solidFill>
                  <a:srgbClr val="008000"/>
                </a:solidFill>
                <a:highlight>
                  <a:srgbClr val="F2F2F2"/>
                </a:highlight>
                <a:latin typeface="Consolas" panose="020B0609020204030204" pitchFamily="49" charset="0"/>
              </a:rPr>
              <a:t>ViewModel</a:t>
            </a:r>
            <a:r>
              <a:rPr lang="en-GB" sz="1100" dirty="0">
                <a:solidFill>
                  <a:srgbClr val="008000"/>
                </a:solidFill>
                <a:highlight>
                  <a:srgbClr val="F2F2F2"/>
                </a:highlight>
                <a:latin typeface="Consolas" panose="020B0609020204030204" pitchFamily="49" charset="0"/>
              </a:rPr>
              <a:t> property; </a:t>
            </a:r>
            <a:endParaRPr lang="en-GB" sz="1100" dirty="0" smtClean="0">
              <a:solidFill>
                <a:srgbClr val="008000"/>
              </a:solidFill>
              <a:highlight>
                <a:srgbClr val="F2F2F2"/>
              </a:highlight>
              <a:latin typeface="Consolas" panose="020B0609020204030204" pitchFamily="49" charset="0"/>
            </a:endParaRPr>
          </a:p>
          <a:p>
            <a:r>
              <a:rPr lang="en-GB" sz="1100" dirty="0">
                <a:solidFill>
                  <a:srgbClr val="008000"/>
                </a:solidFill>
                <a:highlight>
                  <a:srgbClr val="F2F2F2"/>
                </a:highlight>
                <a:latin typeface="Consolas" panose="020B0609020204030204" pitchFamily="49" charset="0"/>
              </a:rPr>
              <a:t> </a:t>
            </a:r>
            <a:r>
              <a:rPr lang="en-GB" sz="1100" dirty="0" smtClean="0">
                <a:solidFill>
                  <a:srgbClr val="008000"/>
                </a:solidFill>
                <a:highlight>
                  <a:srgbClr val="F2F2F2"/>
                </a:highlight>
                <a:latin typeface="Consolas" panose="020B0609020204030204" pitchFamily="49" charset="0"/>
              </a:rPr>
              <a:t>   </a:t>
            </a:r>
            <a:r>
              <a:rPr lang="en-GB" sz="1100" dirty="0" smtClean="0">
                <a:solidFill>
                  <a:srgbClr val="0000FF"/>
                </a:solidFill>
                <a:highlight>
                  <a:srgbClr val="F2F2F2"/>
                </a:highlight>
                <a:latin typeface="Consolas" panose="020B0609020204030204" pitchFamily="49" charset="0"/>
              </a:rPr>
              <a:t>public</a:t>
            </a:r>
            <a:r>
              <a:rPr lang="en-GB" sz="1100" dirty="0" smtClean="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string</a:t>
            </a:r>
            <a:r>
              <a:rPr lang="en-GB" sz="1100" dirty="0">
                <a:solidFill>
                  <a:srgbClr val="000000"/>
                </a:solidFill>
                <a:highlight>
                  <a:srgbClr val="F2F2F2"/>
                </a:highlight>
                <a:latin typeface="Consolas" panose="020B0609020204030204" pitchFamily="49" charset="0"/>
              </a:rPr>
              <a:t> ID</a:t>
            </a:r>
          </a:p>
          <a:p>
            <a:r>
              <a:rPr lang="en-GB" sz="1100" dirty="0">
                <a:solidFill>
                  <a:srgbClr val="000000"/>
                </a:solidFill>
                <a:highlight>
                  <a:srgbClr val="F2F2F2"/>
                </a:highlight>
                <a:latin typeface="Consolas" panose="020B0609020204030204" pitchFamily="49" charset="0"/>
              </a:rPr>
              <a:t>    {</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get</a:t>
            </a:r>
            <a:r>
              <a:rPr lang="en-GB" sz="1100" dirty="0">
                <a:solidFill>
                  <a:srgbClr val="000000"/>
                </a:solidFill>
                <a:highlight>
                  <a:srgbClr val="F2F2F2"/>
                </a:highlight>
                <a:latin typeface="Consolas" panose="020B0609020204030204" pitchFamily="49" charset="0"/>
              </a:rPr>
              <a:t> { </a:t>
            </a:r>
            <a:r>
              <a:rPr lang="en-GB" sz="1100" dirty="0">
                <a:solidFill>
                  <a:srgbClr val="0000FF"/>
                </a:solidFill>
                <a:highlight>
                  <a:srgbClr val="F2F2F2"/>
                </a:highlight>
                <a:latin typeface="Consolas" panose="020B0609020204030204" pitchFamily="49" charset="0"/>
              </a:rPr>
              <a:t>return</a:t>
            </a:r>
            <a:r>
              <a:rPr lang="en-GB" sz="1100" dirty="0">
                <a:solidFill>
                  <a:srgbClr val="000000"/>
                </a:solidFill>
                <a:highlight>
                  <a:srgbClr val="F2F2F2"/>
                </a:highlight>
                <a:latin typeface="Consolas" panose="020B0609020204030204" pitchFamily="49" charset="0"/>
              </a:rPr>
              <a:t> _id; }</a:t>
            </a:r>
          </a:p>
          <a:p>
            <a:r>
              <a:rPr lang="en-GB" sz="1100" dirty="0">
                <a:solidFill>
                  <a:srgbClr val="000000"/>
                </a:solidFill>
                <a:highlight>
                  <a:srgbClr val="F2F2F2"/>
                </a:highlight>
                <a:latin typeface="Consolas" panose="020B0609020204030204" pitchFamily="49" charset="0"/>
              </a:rPr>
              <a:t>        </a:t>
            </a:r>
            <a:r>
              <a:rPr lang="en-GB" sz="1100" dirty="0" smtClean="0">
                <a:solidFill>
                  <a:srgbClr val="0000FF"/>
                </a:solidFill>
                <a:highlight>
                  <a:srgbClr val="F2F2F2"/>
                </a:highlight>
                <a:latin typeface="Consolas" panose="020B0609020204030204" pitchFamily="49" charset="0"/>
              </a:rPr>
              <a:t>set </a:t>
            </a:r>
            <a:r>
              <a:rPr lang="en-GB" sz="1100" dirty="0" smtClean="0">
                <a:solidFill>
                  <a:srgbClr val="000000"/>
                </a:solidFill>
                <a:highlight>
                  <a:srgbClr val="F2F2F2"/>
                </a:highlight>
                <a:latin typeface="Consolas" panose="020B0609020204030204" pitchFamily="49" charset="0"/>
              </a:rPr>
              <a:t>{</a:t>
            </a:r>
            <a:endParaRPr lang="en-GB" sz="1100" dirty="0">
              <a:solidFill>
                <a:srgbClr val="000000"/>
              </a:solidFill>
              <a:highlight>
                <a:srgbClr val="F2F2F2"/>
              </a:highlight>
              <a:latin typeface="Consolas" panose="020B0609020204030204" pitchFamily="49" charset="0"/>
            </a:endParaRP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if</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value</a:t>
            </a:r>
            <a:r>
              <a:rPr lang="en-GB" sz="1100" dirty="0">
                <a:solidFill>
                  <a:srgbClr val="000000"/>
                </a:solidFill>
                <a:highlight>
                  <a:srgbClr val="F2F2F2"/>
                </a:highlight>
                <a:latin typeface="Consolas" panose="020B0609020204030204" pitchFamily="49" charset="0"/>
              </a:rPr>
              <a:t> != _id</a:t>
            </a:r>
            <a:r>
              <a:rPr lang="en-GB" sz="1100" dirty="0" smtClean="0">
                <a:solidFill>
                  <a:srgbClr val="000000"/>
                </a:solidFill>
                <a:highlight>
                  <a:srgbClr val="F2F2F2"/>
                </a:highlight>
                <a:latin typeface="Consolas" panose="020B0609020204030204" pitchFamily="49" charset="0"/>
              </a:rPr>
              <a:t>) {</a:t>
            </a:r>
            <a:endParaRPr lang="en-GB" sz="1100" dirty="0">
              <a:solidFill>
                <a:srgbClr val="000000"/>
              </a:solidFill>
              <a:highlight>
                <a:srgbClr val="F2F2F2"/>
              </a:highlight>
              <a:latin typeface="Consolas" panose="020B0609020204030204" pitchFamily="49" charset="0"/>
            </a:endParaRPr>
          </a:p>
          <a:p>
            <a:r>
              <a:rPr lang="en-GB" sz="1100" dirty="0">
                <a:solidFill>
                  <a:srgbClr val="000000"/>
                </a:solidFill>
                <a:highlight>
                  <a:srgbClr val="F2F2F2"/>
                </a:highlight>
                <a:latin typeface="Consolas" panose="020B0609020204030204" pitchFamily="49" charset="0"/>
              </a:rPr>
              <a:t>                _id = </a:t>
            </a:r>
            <a:r>
              <a:rPr lang="en-GB" sz="1100" dirty="0">
                <a:solidFill>
                  <a:srgbClr val="0000FF"/>
                </a:solidFill>
                <a:highlight>
                  <a:srgbClr val="F2F2F2"/>
                </a:highlight>
                <a:latin typeface="Consolas" panose="020B0609020204030204" pitchFamily="49" charset="0"/>
              </a:rPr>
              <a:t>value</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NotifyPropertyChanged</a:t>
            </a:r>
            <a:r>
              <a:rPr lang="en-GB" sz="1100" dirty="0">
                <a:solidFill>
                  <a:srgbClr val="000000"/>
                </a:solidFill>
                <a:highlight>
                  <a:srgbClr val="F2F2F2"/>
                </a:highlight>
                <a:latin typeface="Consolas" panose="020B0609020204030204" pitchFamily="49" charset="0"/>
              </a:rPr>
              <a:t>(</a:t>
            </a:r>
            <a:r>
              <a:rPr lang="en-GB" sz="1100" dirty="0">
                <a:solidFill>
                  <a:srgbClr val="A31515"/>
                </a:solidFill>
                <a:highlight>
                  <a:srgbClr val="F2F2F2"/>
                </a:highlight>
                <a:latin typeface="Consolas" panose="020B0609020204030204" pitchFamily="49" charset="0"/>
              </a:rPr>
              <a:t>"ID</a:t>
            </a:r>
            <a:r>
              <a:rPr lang="en-GB" sz="1100" dirty="0" smtClean="0">
                <a:solidFill>
                  <a:srgbClr val="A31515"/>
                </a:solidFill>
                <a:highlight>
                  <a:srgbClr val="F2F2F2"/>
                </a:highlight>
                <a:latin typeface="Consolas" panose="020B0609020204030204" pitchFamily="49" charset="0"/>
              </a:rPr>
              <a:t>"</a:t>
            </a:r>
            <a:r>
              <a:rPr lang="en-GB" sz="1100" dirty="0" smtClean="0">
                <a:solidFill>
                  <a:srgbClr val="000000"/>
                </a:solidFill>
                <a:highlight>
                  <a:srgbClr val="F2F2F2"/>
                </a:highlight>
                <a:latin typeface="Consolas" panose="020B0609020204030204" pitchFamily="49" charset="0"/>
              </a:rPr>
              <a:t>); }</a:t>
            </a:r>
            <a:endParaRPr lang="en-GB" sz="1100" dirty="0">
              <a:solidFill>
                <a:srgbClr val="000000"/>
              </a:solidFill>
              <a:highlight>
                <a:srgbClr val="F2F2F2"/>
              </a:highlight>
              <a:latin typeface="Consolas" panose="020B0609020204030204" pitchFamily="49" charset="0"/>
            </a:endParaRPr>
          </a:p>
          <a:p>
            <a:r>
              <a:rPr lang="en-GB" sz="1100" dirty="0">
                <a:solidFill>
                  <a:srgbClr val="000000"/>
                </a:solidFill>
                <a:highlight>
                  <a:srgbClr val="F2F2F2"/>
                </a:highlight>
                <a:latin typeface="Consolas" panose="020B0609020204030204" pitchFamily="49" charset="0"/>
              </a:rPr>
              <a:t>        </a:t>
            </a:r>
            <a:r>
              <a:rPr lang="en-GB" sz="1100" dirty="0" smtClean="0">
                <a:solidFill>
                  <a:srgbClr val="000000"/>
                </a:solidFill>
                <a:highlight>
                  <a:srgbClr val="F2F2F2"/>
                </a:highlight>
                <a:latin typeface="Consolas" panose="020B0609020204030204" pitchFamily="49" charset="0"/>
              </a:rPr>
              <a:t>}     </a:t>
            </a:r>
            <a:r>
              <a:rPr lang="en-GB" sz="1100" dirty="0">
                <a:solidFill>
                  <a:srgbClr val="000000"/>
                </a:solidFill>
                <a:highlight>
                  <a:srgbClr val="F2F2F2"/>
                </a:highlight>
                <a:latin typeface="Consolas" panose="020B0609020204030204" pitchFamily="49" charset="0"/>
              </a:rPr>
              <a:t>}</a:t>
            </a:r>
          </a:p>
          <a:p>
            <a:endParaRPr lang="en-GB" sz="1100" dirty="0">
              <a:solidFill>
                <a:srgbClr val="000000"/>
              </a:solidFill>
              <a:highlight>
                <a:srgbClr val="F2F2F2"/>
              </a:highlight>
              <a:latin typeface="Consolas" panose="020B0609020204030204" pitchFamily="49" charset="0"/>
            </a:endParaRP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public</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event</a:t>
            </a:r>
            <a:r>
              <a:rPr lang="en-GB" sz="1100" dirty="0">
                <a:solidFill>
                  <a:srgbClr val="000000"/>
                </a:solidFill>
                <a:highlight>
                  <a:srgbClr val="F2F2F2"/>
                </a:highlight>
                <a:latin typeface="Consolas" panose="020B0609020204030204" pitchFamily="49" charset="0"/>
              </a:rPr>
              <a:t> </a:t>
            </a:r>
            <a:r>
              <a:rPr lang="en-GB" sz="1100" dirty="0" err="1">
                <a:solidFill>
                  <a:srgbClr val="2B91AF"/>
                </a:solidFill>
                <a:highlight>
                  <a:srgbClr val="F2F2F2"/>
                </a:highlight>
                <a:latin typeface="Consolas" panose="020B0609020204030204" pitchFamily="49" charset="0"/>
              </a:rPr>
              <a:t>PropertyChangedEventHandler</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PropertyChanged</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private</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void</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NotifyPropertyChanged</a:t>
            </a:r>
            <a:r>
              <a:rPr lang="en-GB" sz="1100" dirty="0">
                <a:solidFill>
                  <a:srgbClr val="000000"/>
                </a:solidFill>
                <a:highlight>
                  <a:srgbClr val="F2F2F2"/>
                </a:highlight>
                <a:latin typeface="Consolas" panose="020B0609020204030204" pitchFamily="49" charset="0"/>
              </a:rPr>
              <a:t>(</a:t>
            </a:r>
            <a:r>
              <a:rPr lang="en-GB" sz="1100" dirty="0">
                <a:solidFill>
                  <a:srgbClr val="2B91AF"/>
                </a:solidFill>
                <a:highlight>
                  <a:srgbClr val="F2F2F2"/>
                </a:highlight>
                <a:latin typeface="Consolas" panose="020B0609020204030204" pitchFamily="49" charset="0"/>
              </a:rPr>
              <a:t>String</a:t>
            </a:r>
            <a:r>
              <a:rPr lang="en-GB" sz="1100" dirty="0">
                <a:solidFill>
                  <a:srgbClr val="000000"/>
                </a:solidFill>
                <a:highlight>
                  <a:srgbClr val="F2F2F2"/>
                </a:highlight>
                <a:latin typeface="Consolas" panose="020B0609020204030204" pitchFamily="49" charset="0"/>
              </a:rPr>
              <a:t> </a:t>
            </a:r>
            <a:r>
              <a:rPr lang="en-GB" sz="1100" dirty="0" err="1">
                <a:solidFill>
                  <a:srgbClr val="000000"/>
                </a:solidFill>
                <a:highlight>
                  <a:srgbClr val="F2F2F2"/>
                </a:highlight>
                <a:latin typeface="Consolas" panose="020B0609020204030204" pitchFamily="49" charset="0"/>
              </a:rPr>
              <a:t>propertyName</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p>
          <a:p>
            <a:r>
              <a:rPr lang="en-GB" sz="1100" dirty="0">
                <a:solidFill>
                  <a:srgbClr val="000000"/>
                </a:solidFill>
                <a:highlight>
                  <a:srgbClr val="F2F2F2"/>
                </a:highlight>
                <a:latin typeface="Consolas" panose="020B0609020204030204" pitchFamily="49" charset="0"/>
              </a:rPr>
              <a:t>        </a:t>
            </a:r>
            <a:r>
              <a:rPr lang="en-GB" sz="1100" dirty="0" err="1">
                <a:solidFill>
                  <a:srgbClr val="2B91AF"/>
                </a:solidFill>
                <a:highlight>
                  <a:srgbClr val="F2F2F2"/>
                </a:highlight>
                <a:latin typeface="Consolas" panose="020B0609020204030204" pitchFamily="49" charset="0"/>
              </a:rPr>
              <a:t>PropertyChangedEventHandler</a:t>
            </a:r>
            <a:r>
              <a:rPr lang="en-GB" sz="1100" dirty="0">
                <a:solidFill>
                  <a:srgbClr val="000000"/>
                </a:solidFill>
                <a:highlight>
                  <a:srgbClr val="F2F2F2"/>
                </a:highlight>
                <a:latin typeface="Consolas" panose="020B0609020204030204" pitchFamily="49" charset="0"/>
              </a:rPr>
              <a:t> handler = </a:t>
            </a:r>
            <a:r>
              <a:rPr lang="en-GB" sz="1100" dirty="0" err="1">
                <a:solidFill>
                  <a:srgbClr val="000000"/>
                </a:solidFill>
                <a:highlight>
                  <a:srgbClr val="F2F2F2"/>
                </a:highlight>
                <a:latin typeface="Consolas" panose="020B0609020204030204" pitchFamily="49" charset="0"/>
              </a:rPr>
              <a:t>PropertyChanged</a:t>
            </a:r>
            <a:r>
              <a:rPr lang="en-GB" sz="1100" dirty="0">
                <a:solidFill>
                  <a:srgbClr val="000000"/>
                </a:solidFill>
                <a:highlight>
                  <a:srgbClr val="F2F2F2"/>
                </a:highlight>
                <a:latin typeface="Consolas" panose="020B0609020204030204" pitchFamily="49" charset="0"/>
              </a:rPr>
              <a:t>;</a:t>
            </a:r>
          </a:p>
          <a:p>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if</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null</a:t>
            </a:r>
            <a:r>
              <a:rPr lang="en-GB" sz="1100" dirty="0">
                <a:solidFill>
                  <a:srgbClr val="000000"/>
                </a:solidFill>
                <a:highlight>
                  <a:srgbClr val="F2F2F2"/>
                </a:highlight>
                <a:latin typeface="Consolas" panose="020B0609020204030204" pitchFamily="49" charset="0"/>
              </a:rPr>
              <a:t> != handler)</a:t>
            </a:r>
          </a:p>
          <a:p>
            <a:r>
              <a:rPr lang="en-GB" sz="1100" dirty="0" smtClean="0">
                <a:solidFill>
                  <a:srgbClr val="000000"/>
                </a:solidFill>
                <a:highlight>
                  <a:srgbClr val="F2F2F2"/>
                </a:highlight>
                <a:latin typeface="Consolas" panose="020B0609020204030204" pitchFamily="49" charset="0"/>
              </a:rPr>
              <a:t>            handler(</a:t>
            </a:r>
            <a:r>
              <a:rPr lang="en-GB" sz="1100" dirty="0" smtClean="0">
                <a:solidFill>
                  <a:srgbClr val="0000FF"/>
                </a:solidFill>
                <a:highlight>
                  <a:srgbClr val="F2F2F2"/>
                </a:highlight>
                <a:latin typeface="Consolas" panose="020B0609020204030204" pitchFamily="49" charset="0"/>
              </a:rPr>
              <a:t>this</a:t>
            </a:r>
            <a:r>
              <a:rPr lang="en-GB" sz="1100" dirty="0">
                <a:solidFill>
                  <a:srgbClr val="000000"/>
                </a:solidFill>
                <a:highlight>
                  <a:srgbClr val="F2F2F2"/>
                </a:highlight>
                <a:latin typeface="Consolas" panose="020B0609020204030204" pitchFamily="49" charset="0"/>
              </a:rPr>
              <a:t>, </a:t>
            </a:r>
            <a:r>
              <a:rPr lang="en-GB" sz="1100" dirty="0">
                <a:solidFill>
                  <a:srgbClr val="0000FF"/>
                </a:solidFill>
                <a:highlight>
                  <a:srgbClr val="F2F2F2"/>
                </a:highlight>
                <a:latin typeface="Consolas" panose="020B0609020204030204" pitchFamily="49" charset="0"/>
              </a:rPr>
              <a:t>new</a:t>
            </a:r>
            <a:r>
              <a:rPr lang="en-GB" sz="1100" dirty="0">
                <a:solidFill>
                  <a:srgbClr val="000000"/>
                </a:solidFill>
                <a:highlight>
                  <a:srgbClr val="F2F2F2"/>
                </a:highlight>
                <a:latin typeface="Consolas" panose="020B0609020204030204" pitchFamily="49" charset="0"/>
              </a:rPr>
              <a:t> </a:t>
            </a:r>
            <a:r>
              <a:rPr lang="en-GB" sz="1100" dirty="0" err="1">
                <a:solidFill>
                  <a:srgbClr val="2B91AF"/>
                </a:solidFill>
                <a:highlight>
                  <a:srgbClr val="F2F2F2"/>
                </a:highlight>
                <a:latin typeface="Consolas" panose="020B0609020204030204" pitchFamily="49" charset="0"/>
              </a:rPr>
              <a:t>PropertyChangedEventArgs</a:t>
            </a:r>
            <a:r>
              <a:rPr lang="en-GB" sz="1100" dirty="0">
                <a:solidFill>
                  <a:srgbClr val="000000"/>
                </a:solidFill>
                <a:highlight>
                  <a:srgbClr val="F2F2F2"/>
                </a:highlight>
                <a:latin typeface="Consolas" panose="020B0609020204030204" pitchFamily="49" charset="0"/>
              </a:rPr>
              <a:t>(</a:t>
            </a:r>
            <a:r>
              <a:rPr lang="en-GB" sz="1100" dirty="0" err="1">
                <a:solidFill>
                  <a:srgbClr val="000000"/>
                </a:solidFill>
                <a:highlight>
                  <a:srgbClr val="F2F2F2"/>
                </a:highlight>
                <a:latin typeface="Consolas" panose="020B0609020204030204" pitchFamily="49" charset="0"/>
              </a:rPr>
              <a:t>propertyName</a:t>
            </a:r>
            <a:r>
              <a:rPr lang="en-GB" sz="1100" dirty="0">
                <a:solidFill>
                  <a:srgbClr val="000000"/>
                </a:solidFill>
                <a:highlight>
                  <a:srgbClr val="F2F2F2"/>
                </a:highlight>
                <a:latin typeface="Consolas" panose="020B0609020204030204" pitchFamily="49" charset="0"/>
              </a:rPr>
              <a:t>));</a:t>
            </a:r>
          </a:p>
          <a:p>
            <a:r>
              <a:rPr lang="en-GB" sz="1100" dirty="0" smtClean="0">
                <a:solidFill>
                  <a:srgbClr val="000000"/>
                </a:solidFill>
                <a:highlight>
                  <a:srgbClr val="F2F2F2"/>
                </a:highlight>
                <a:latin typeface="Consolas" panose="020B0609020204030204" pitchFamily="49" charset="0"/>
              </a:rPr>
              <a:t>    }</a:t>
            </a:r>
            <a:endParaRPr lang="en-GB" sz="1100" dirty="0">
              <a:solidFill>
                <a:srgbClr val="000000"/>
              </a:solidFill>
              <a:highlight>
                <a:srgbClr val="F2F2F2"/>
              </a:highlight>
              <a:latin typeface="Consolas" panose="020B0609020204030204" pitchFamily="49" charset="0"/>
            </a:endParaRPr>
          </a:p>
          <a:p>
            <a:r>
              <a:rPr lang="en-GB" sz="1100" dirty="0">
                <a:solidFill>
                  <a:srgbClr val="000000"/>
                </a:solidFill>
                <a:highlight>
                  <a:srgbClr val="F2F2F2"/>
                </a:highlight>
                <a:latin typeface="Consolas" panose="020B0609020204030204" pitchFamily="49" charset="0"/>
              </a:rPr>
              <a:t>}</a:t>
            </a:r>
            <a:endParaRPr lang="en-GB" sz="1100" dirty="0"/>
          </a:p>
        </p:txBody>
      </p:sp>
      <p:sp>
        <p:nvSpPr>
          <p:cNvPr id="9" name="Rectangle 8"/>
          <p:cNvSpPr/>
          <p:nvPr/>
        </p:nvSpPr>
        <p:spPr bwMode="auto">
          <a:xfrm>
            <a:off x="3337917" y="3768075"/>
            <a:ext cx="685800" cy="6096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603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Windows Platform - Blue Accent">
  <a:themeElements>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A057A359-1803-4B2E-B5D7-DC8CEAE39266}"/>
    </a:ext>
  </a:extLst>
</a:theme>
</file>

<file path=ppt/theme/theme2.xml><?xml version="1.0" encoding="utf-8"?>
<a:theme xmlns:a="http://schemas.openxmlformats.org/drawingml/2006/main" name="Windows Platform - Purple Accent">
  <a:themeElements>
    <a:clrScheme name="Custom 2">
      <a:dk1>
        <a:srgbClr val="505050"/>
      </a:dk1>
      <a:lt1>
        <a:srgbClr val="FFFFFF"/>
      </a:lt1>
      <a:dk2>
        <a:srgbClr val="68217A"/>
      </a:dk2>
      <a:lt2>
        <a:srgbClr val="D2D2D2"/>
      </a:lt2>
      <a:accent1>
        <a:srgbClr val="68217A"/>
      </a:accent1>
      <a:accent2>
        <a:srgbClr val="FF8C00"/>
      </a:accent2>
      <a:accent3>
        <a:srgbClr val="00BCF2"/>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DDF552AF-2435-4A4F-A0C2-1027AD00AF3C}"/>
    </a:ext>
  </a:extLst>
</a:theme>
</file>

<file path=ppt/theme/theme3.xml><?xml version="1.0" encoding="utf-8"?>
<a:theme xmlns:a="http://schemas.openxmlformats.org/drawingml/2006/main" name="Windows Platform - Dark Blue Accent">
  <a:themeElements>
    <a:clrScheme name="Custom 6">
      <a:dk1>
        <a:srgbClr val="505050"/>
      </a:dk1>
      <a:lt1>
        <a:srgbClr val="FFFFFF"/>
      </a:lt1>
      <a:dk2>
        <a:srgbClr val="0072C6"/>
      </a:dk2>
      <a:lt2>
        <a:srgbClr val="D2D2D2"/>
      </a:lt2>
      <a:accent1>
        <a:srgbClr val="0072C6"/>
      </a:accent1>
      <a:accent2>
        <a:srgbClr val="FF8C00"/>
      </a:accent2>
      <a:accent3>
        <a:srgbClr val="68217A"/>
      </a:accent3>
      <a:accent4>
        <a:srgbClr val="00BCF2"/>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153DCE28-B952-416A-A48B-B770DCDF7C6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34B6DDD0D68A4F8CC5C25EB581E20E" ma:contentTypeVersion="1" ma:contentTypeDescription="Create a new document." ma:contentTypeScope="" ma:versionID="2f075e504bc32f31e90d6a9dfca30f2b">
  <xsd:schema xmlns:xsd="http://www.w3.org/2001/XMLSchema" xmlns:xs="http://www.w3.org/2001/XMLSchema" xmlns:p="http://schemas.microsoft.com/office/2006/metadata/properties" xmlns:ns3="4a4d9b98-042c-4c67-8918-9b5b81e1fbc5" targetNamespace="http://schemas.microsoft.com/office/2006/metadata/properties" ma:root="true" ma:fieldsID="d1c1a40d24b2e6dd457b12093e459ad4" ns3:_="">
    <xsd:import namespace="4a4d9b98-042c-4c67-8918-9b5b81e1fbc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d9b98-042c-4c67-8918-9b5b81e1fbc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59B1D0-A14A-41AE-A8BD-44D138CEDC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d9b98-042c-4c67-8918-9b5b81e1fb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4a4d9b98-042c-4c67-8918-9b5b81e1fbc5"/>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Win Platform Template - 2014-03-05</Template>
  <TotalTime>457</TotalTime>
  <Words>4915</Words>
  <Application>Microsoft Office PowerPoint</Application>
  <PresentationFormat>Custom</PresentationFormat>
  <Paragraphs>410</Paragraphs>
  <Slides>31</Slides>
  <Notes>23</Notes>
  <HiddenSlides>0</HiddenSlides>
  <MMClips>1</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31</vt:i4>
      </vt:variant>
    </vt:vector>
  </HeadingPairs>
  <TitlesOfParts>
    <vt:vector size="48" baseType="lpstr">
      <vt:lpstr>Arial</vt:lpstr>
      <vt:lpstr>Calibri</vt:lpstr>
      <vt:lpstr>Cambria</vt:lpstr>
      <vt:lpstr>Consolas</vt:lpstr>
      <vt:lpstr>Lucida Grande</vt:lpstr>
      <vt:lpstr>Segoe Pro Light</vt:lpstr>
      <vt:lpstr>Segoe UI</vt:lpstr>
      <vt:lpstr>Segoe UI Bold</vt:lpstr>
      <vt:lpstr>Segoe UI Light</vt:lpstr>
      <vt:lpstr>Segoe UI Mono</vt:lpstr>
      <vt:lpstr>Segoe UI Semibold</vt:lpstr>
      <vt:lpstr>Symbol</vt:lpstr>
      <vt:lpstr>Times New Roman</vt:lpstr>
      <vt:lpstr>Wingdings</vt:lpstr>
      <vt:lpstr>Windows Platform - Blue Accent</vt:lpstr>
      <vt:lpstr>Windows Platform - Purple Accent</vt:lpstr>
      <vt:lpstr>Windows Platform - Dark Blue Accent</vt:lpstr>
      <vt:lpstr>PowerPoint Presentation</vt:lpstr>
      <vt:lpstr>PowerPoint Presentation</vt:lpstr>
      <vt:lpstr>Data binding basics</vt:lpstr>
      <vt:lpstr>Why?</vt:lpstr>
      <vt:lpstr>Data binding in XAML</vt:lpstr>
      <vt:lpstr>Data binding modes</vt:lpstr>
      <vt:lpstr>INotifyPropertyChanged</vt:lpstr>
      <vt:lpstr>How data binding works</vt:lpstr>
      <vt:lpstr>Non-Optimal ViewModel Implementation Error-prone because of use of ‘magic strings’</vt:lpstr>
      <vt:lpstr>Optimal ViewModel Implementation</vt:lpstr>
      <vt:lpstr>Binding to Lists</vt:lpstr>
      <vt:lpstr>Observable Collections</vt:lpstr>
      <vt:lpstr>MVVM</vt:lpstr>
      <vt:lpstr>Data binding</vt:lpstr>
      <vt:lpstr>Compiled binding</vt:lpstr>
      <vt:lpstr>Introducing compiled binding</vt:lpstr>
      <vt:lpstr>Using compiled binding</vt:lpstr>
      <vt:lpstr>Considerations for OneWay &amp; TwoWay</vt:lpstr>
      <vt:lpstr>Data Templates</vt:lpstr>
      <vt:lpstr>x:Phase – progressive rendering for list items</vt:lpstr>
      <vt:lpstr>Binding for Events</vt:lpstr>
      <vt:lpstr>When to use classic binding</vt:lpstr>
      <vt:lpstr>Compiled binding</vt:lpstr>
      <vt:lpstr>Design-time Data</vt:lpstr>
      <vt:lpstr>Using Design-time data in XAML</vt:lpstr>
      <vt:lpstr>Generating Design-Time Data in Blend</vt:lpstr>
      <vt:lpstr>Creating Sample Data From Class</vt:lpstr>
      <vt:lpstr>Edit Design-Time Data Format and Values</vt:lpstr>
      <vt:lpstr>Edit Design-Time Data Format and Values</vt:lpstr>
      <vt:lpstr>Design-time Data</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Visual Identity PowerPoint Guidelines for product brands</dc:subject>
  <dc:creator>Andy Wigley</dc:creator>
  <cp:keywords>MSVID, Microsoft Visual Identity, PowerPoint guidelines, grid system, Microsoft-endorsed, Product brand, product-branded, new logotype, generic product template</cp:keywords>
  <dc:description>Template: Maryfj_x000d_
Formatting: Maryfj, Sakuu_x000d_
Audience Type: Internal</dc:description>
  <cp:lastModifiedBy>Rajen Kishna</cp:lastModifiedBy>
  <cp:revision>47</cp:revision>
  <dcterms:created xsi:type="dcterms:W3CDTF">2014-03-12T14:14:19Z</dcterms:created>
  <dcterms:modified xsi:type="dcterms:W3CDTF">2015-05-18T14:11:05Z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0x0101004F34B6DDD0D68A4F8CC5C25EB581E20E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